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7" r:id="rId4"/>
    <p:sldId id="318" r:id="rId5"/>
    <p:sldId id="316" r:id="rId6"/>
    <p:sldId id="310" r:id="rId7"/>
    <p:sldId id="311" r:id="rId8"/>
    <p:sldId id="312" r:id="rId9"/>
    <p:sldId id="314" r:id="rId10"/>
    <p:sldId id="286" r:id="rId11"/>
    <p:sldId id="287" r:id="rId12"/>
    <p:sldId id="288" r:id="rId13"/>
    <p:sldId id="289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19" r:id="rId23"/>
    <p:sldId id="320" r:id="rId24"/>
    <p:sldId id="290" r:id="rId25"/>
    <p:sldId id="292" r:id="rId26"/>
    <p:sldId id="293" r:id="rId27"/>
    <p:sldId id="294" r:id="rId28"/>
    <p:sldId id="321" r:id="rId29"/>
    <p:sldId id="322" r:id="rId30"/>
    <p:sldId id="32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41A5-A720-4043-95C7-02CAD377F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6FBA-ADDE-469A-8809-3F2004C9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F9A1-B7B5-4209-A074-010BD3D0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6F21-BB54-404E-8AC7-E04A5ECD3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6C1D-C0B9-42EE-98A9-6B85E7A8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39C2-5458-4378-99FF-08C02D9A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12D4-4A74-4D33-A00A-A93982684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8569-28F5-4DDC-9631-CF384D5A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EA4F-3C3D-4432-9D11-CAEC1C26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739D-9D30-48FC-AB10-F234B254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63D-B75B-48AC-BD20-A315121E8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6415-CB2D-4C59-B7F2-82FA82BC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E314-E204-4C6B-BE50-D74143C5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3B56-7500-4190-959B-B814E0ED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175-DC61-41E8-8074-6C7B79B7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B2908E-E644-40D1-9534-6B0BCB01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6-0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7.wav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8.wav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9.wa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8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9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0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1.wav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2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3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8.wav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3.wav" TargetMode="External"/><Relationship Id="rId7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7.wav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2.wav" TargetMode="External"/><Relationship Id="rId16" Type="http://schemas.openxmlformats.org/officeDocument/2006/relationships/image" Target="../media/image12.jpeg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1.wav" TargetMode="External"/><Relationship Id="rId6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6.wav" TargetMode="External"/><Relationship Id="rId11" Type="http://schemas.openxmlformats.org/officeDocument/2006/relationships/image" Target="../media/image7.png"/><Relationship Id="rId5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5.wav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4.wav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4.wav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5.wav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9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0.wa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0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2.wa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3.wav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4.wa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1.wa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2.wav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3.wav" TargetMode="External"/><Relationship Id="rId7" Type="http://schemas.openxmlformats.org/officeDocument/2006/relationships/image" Target="../media/image17.png"/><Relationship Id="rId12" Type="http://schemas.openxmlformats.org/officeDocument/2006/relationships/image" Target="http://sabkl1.narod.ru/pdd/clip0023.gif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2.wav" TargetMode="Externa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1.wav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http://sabkl1.narod.ru/pdd/clip0022.gif" TargetMode="External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4.wav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krylatye_kacheli.mp3" TargetMode="Externa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http://sabkl1.narod.ru/pdd/zn6_6.gif" TargetMode="External"/><Relationship Id="rId18" Type="http://schemas.openxmlformats.org/officeDocument/2006/relationships/image" Target="../media/image28.jpe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3.wav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17" Type="http://schemas.openxmlformats.org/officeDocument/2006/relationships/image" Target="http://sabkl1.narod.ru/pdd/clip0030.jpg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2.wav" TargetMode="External"/><Relationship Id="rId16" Type="http://schemas.openxmlformats.org/officeDocument/2006/relationships/image" Target="../media/image27.jpeg"/><Relationship Id="rId20" Type="http://schemas.openxmlformats.org/officeDocument/2006/relationships/image" Target="../media/image15.png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1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http://sabkl1.narod.ru/pdd/zn6_2.gif" TargetMode="External"/><Relationship Id="rId5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5.wav" TargetMode="External"/><Relationship Id="rId15" Type="http://schemas.openxmlformats.org/officeDocument/2006/relationships/image" Target="http://sabkl1.narod.ru/pdd/zn6_7.gif" TargetMode="External"/><Relationship Id="rId10" Type="http://schemas.openxmlformats.org/officeDocument/2006/relationships/image" Target="../media/image24.png"/><Relationship Id="rId19" Type="http://schemas.openxmlformats.org/officeDocument/2006/relationships/image" Target="http://sabkl1.narod.ru/pdd/clip0035.jpg" TargetMode="External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4.wav" TargetMode="External"/><Relationship Id="rId9" Type="http://schemas.openxmlformats.org/officeDocument/2006/relationships/image" Target="http://sabkl1.narod.ru/pdd/zn6_1.gif" TargetMode="External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3.wav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2.wav" TargetMode="Externa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1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0.wav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1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2-0.wav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4-0.wav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7338" y="152400"/>
            <a:ext cx="88566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БЕЗОПАСНОСТЬ И ПРАВИЛА ДОРОЖНОГО ДВИЖЕНИЯ</a:t>
            </a:r>
          </a:p>
          <a:p>
            <a:pPr algn="ctr"/>
            <a:endParaRPr lang="ru-RU" sz="3200">
              <a:latin typeface="Times New Roman" pitchFamily="18" charset="0"/>
            </a:endParaRPr>
          </a:p>
        </p:txBody>
      </p:sp>
      <p:pic>
        <p:nvPicPr>
          <p:cNvPr id="2055" name="Picture 7" descr="00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3200400" cy="2057400"/>
          </a:xfrm>
          <a:prstGeom prst="rect">
            <a:avLst/>
          </a:prstGeom>
          <a:noFill/>
        </p:spPr>
      </p:pic>
      <p:pic>
        <p:nvPicPr>
          <p:cNvPr id="2057" name="Picture 9" descr="clip0023"/>
          <p:cNvPicPr>
            <a:picLocks noChangeAspect="1" noChangeArrowheads="1"/>
          </p:cNvPicPr>
          <p:nvPr/>
        </p:nvPicPr>
        <p:blipFill>
          <a:blip r:embed="rId4" cstate="print"/>
          <a:srcRect r="8333" b="8333"/>
          <a:stretch>
            <a:fillRect/>
          </a:stretch>
        </p:blipFill>
        <p:spPr bwMode="auto">
          <a:xfrm>
            <a:off x="5943600" y="1752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/>
          <p:cNvPicPr>
            <a:picLocks noChangeAspect="1" noChangeArrowheads="1"/>
          </p:cNvPicPr>
          <p:nvPr/>
        </p:nvPicPr>
        <p:blipFill>
          <a:blip r:embed="rId5" cstate="print"/>
          <a:srcRect r="26471" b="14073"/>
          <a:stretch>
            <a:fillRect/>
          </a:stretch>
        </p:blipFill>
        <p:spPr bwMode="auto">
          <a:xfrm>
            <a:off x="0" y="1516743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/>
          <p:cNvPicPr>
            <a:picLocks noChangeAspect="1" noChangeArrowheads="1"/>
          </p:cNvPicPr>
          <p:nvPr/>
        </p:nvPicPr>
        <p:blipFill>
          <a:blip r:embed="rId6" cstate="print"/>
          <a:srcRect l="21739" r="1740"/>
          <a:stretch>
            <a:fillRect/>
          </a:stretch>
        </p:blipFill>
        <p:spPr bwMode="auto">
          <a:xfrm>
            <a:off x="4191000" y="38862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агетная рамка 8"/>
          <p:cNvSpPr/>
          <p:nvPr/>
        </p:nvSpPr>
        <p:spPr>
          <a:xfrm>
            <a:off x="3733800" y="6400800"/>
            <a:ext cx="2514600" cy="457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Prezentacii.com</a:t>
            </a:r>
            <a:endParaRPr lang="ru-RU"/>
          </a:p>
        </p:txBody>
      </p:sp>
    </p:spTree>
  </p:cSld>
  <p:clrMapOvr>
    <a:masterClrMapping/>
  </p:clrMapOvr>
  <p:transition>
    <p:sndAc>
      <p:stSnd>
        <p:snd r:embed="rId2" name="Троганье с места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012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«Транспортное средство»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2400">
                <a:latin typeface="Times New Roman" pitchFamily="18" charset="0"/>
              </a:rPr>
              <a:t> устройство, предназначенное для перевозки по дорогам людей, грузов или оборудования, установленного на нем.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8085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«Участник дорожного движения»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2400">
                <a:latin typeface="Times New Roman" pitchFamily="18" charset="0"/>
              </a:rPr>
              <a:t> лицо, принимающее непосредственное участие в процессе движения в качестве водителя, пешехода, пассажира транспортного средства.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66800" y="4343400"/>
            <a:ext cx="6705600" cy="1373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/>
              <a:t>Внимательно рассмотрите следующие слайды и ответьте на вопросы.</a:t>
            </a:r>
          </a:p>
        </p:txBody>
      </p:sp>
      <p:pic>
        <p:nvPicPr>
          <p:cNvPr id="11271" name="средняя школа 5,6,7286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Назовите участников дорожного движения.</a:t>
            </a:r>
          </a:p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Назовите транспортные средства.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180263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средняя школа 5,6,728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Найдите на фотографии пешеходов.</a:t>
            </a:r>
          </a:p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Найдите на фотографии транспортные средства.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3247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редняя школа 5,6,728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1223963"/>
          </a:xfrm>
        </p:spPr>
        <p:txBody>
          <a:bodyPr/>
          <a:lstStyle/>
          <a:p>
            <a:pPr eaLnBrk="1" hangingPunct="1"/>
            <a:r>
              <a:rPr lang="ru-RU" sz="2400" smtClean="0"/>
              <a:t>Укажите на фотографии транспортные средства</a:t>
            </a:r>
            <a:r>
              <a:rPr lang="en-US" sz="2400" smtClean="0"/>
              <a:t>.</a:t>
            </a:r>
            <a:endParaRPr lang="ru-RU" sz="2400" smtClean="0"/>
          </a:p>
          <a:p>
            <a:pPr eaLnBrk="1" hangingPunct="1"/>
            <a:r>
              <a:rPr lang="ru-RU" sz="2400" smtClean="0"/>
              <a:t>Покажите участников дорожного движения.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800" smtClean="0"/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1066800" y="1358900"/>
            <a:ext cx="71628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средняя школа 5,6,728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 descr="Букет"/>
          <p:cNvSpPr>
            <a:spLocks noChangeArrowheads="1"/>
          </p:cNvSpPr>
          <p:nvPr/>
        </p:nvSpPr>
        <p:spPr bwMode="auto">
          <a:xfrm>
            <a:off x="381000" y="228600"/>
            <a:ext cx="8351838" cy="7016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/>
              <a:t>ПРЕЖДЕ ЧЕМ ПЕРЕЙТИ ДОРОГУ - УБЕДИСЬ В БЕЗОПАСНОСТИ!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43200" y="990600"/>
            <a:ext cx="3992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Типичные дорожные "ловушки".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33400" y="1419225"/>
            <a:ext cx="792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1. Главная опасность - стоящая машина!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Стоящая машина опасна: она может закрывать собой другой автомобиль, который движется с большой скоростью, мешает вовремя заметить опасность. Нельзя выходить на дорогу из-за стоящих машин. В крайнем случае, нужно осторожно выглянуть из-за стоящего автомобиля, убедиться, что опасность не угрожает и только тогда переходить дорогу.</a:t>
            </a:r>
          </a:p>
        </p:txBody>
      </p:sp>
      <p:pic>
        <p:nvPicPr>
          <p:cNvPr id="41992" name="Picture 8" descr="dety_07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6858000" cy="2743200"/>
          </a:xfrm>
          <a:prstGeom prst="rect">
            <a:avLst/>
          </a:prstGeom>
          <a:noFill/>
        </p:spPr>
      </p:pic>
      <p:pic>
        <p:nvPicPr>
          <p:cNvPr id="41993" name="средняя школа 5,6,729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504825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2. Не обходите стоящий автобус ни спереди, ни сзади!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Стоящий автобус закрывает собою участок дороги, по которому в тот момент, когда вы решили ее перейти, может проезжать автомобиль. Кроме того, люди около остановки обычно спешат и забывают о безопасности. От остановки надо двигаться в сторону ближайшего пешеходного перехода.</a:t>
            </a:r>
          </a:p>
        </p:txBody>
      </p:sp>
      <p:pic>
        <p:nvPicPr>
          <p:cNvPr id="43013" name="Picture 5" descr="dety_0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191000" cy="2590800"/>
          </a:xfrm>
          <a:prstGeom prst="rect">
            <a:avLst/>
          </a:prstGeom>
          <a:noFill/>
        </p:spPr>
      </p:pic>
      <p:pic>
        <p:nvPicPr>
          <p:cNvPr id="43014" name="Picture 6" descr="dety_03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4038600" cy="2590800"/>
          </a:xfrm>
          <a:prstGeom prst="rect">
            <a:avLst/>
          </a:prstGeom>
          <a:noFill/>
        </p:spPr>
      </p:pic>
      <p:pic>
        <p:nvPicPr>
          <p:cNvPr id="43015" name="средняя школа 5,6,729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94615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3. Умейте предвидеть скрытую опасность!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Из-за стоящего автомобиля, дома, забора, кустов и др. может неожиданно выехать машина. Для перехода дороги нужно выбрать </a:t>
            </a:r>
          </a:p>
          <a:p>
            <a:pPr algn="ctr" eaLnBrk="0" hangingPunct="0"/>
            <a:r>
              <a:rPr lang="ru-RU" sz="2000"/>
              <a:t>такое место, где дорога просматривается в оба направления. В крайнем случае, можно осторожно выглянуть из-за помехи, убедиться, что опасности нет, и только тогда переходить дорогу.</a:t>
            </a:r>
          </a:p>
        </p:txBody>
      </p:sp>
      <p:pic>
        <p:nvPicPr>
          <p:cNvPr id="44038" name="Picture 6" descr="c2609"/>
          <p:cNvPicPr>
            <a:picLocks noChangeAspect="1" noChangeArrowheads="1"/>
          </p:cNvPicPr>
          <p:nvPr/>
        </p:nvPicPr>
        <p:blipFill>
          <a:blip r:embed="rId3" cstate="print"/>
          <a:srcRect l="7983" t="11940" r="10579" b="65265"/>
          <a:stretch>
            <a:fillRect/>
          </a:stretch>
        </p:blipFill>
        <p:spPr bwMode="auto">
          <a:xfrm>
            <a:off x="762000" y="3429000"/>
            <a:ext cx="3810000" cy="2514600"/>
          </a:xfrm>
          <a:prstGeom prst="rect">
            <a:avLst/>
          </a:prstGeom>
          <a:noFill/>
        </p:spPr>
      </p:pic>
      <p:pic>
        <p:nvPicPr>
          <p:cNvPr id="44039" name="Picture 7" descr="c2601"/>
          <p:cNvPicPr>
            <a:picLocks noChangeAspect="1" noChangeArrowheads="1"/>
          </p:cNvPicPr>
          <p:nvPr/>
        </p:nvPicPr>
        <p:blipFill>
          <a:blip r:embed="rId4" cstate="print"/>
          <a:srcRect l="54291" t="10855" r="8983" b="72862"/>
          <a:stretch>
            <a:fillRect/>
          </a:stretch>
        </p:blipFill>
        <p:spPr bwMode="auto">
          <a:xfrm>
            <a:off x="4876800" y="3429000"/>
            <a:ext cx="3810000" cy="2514600"/>
          </a:xfrm>
          <a:prstGeom prst="rect">
            <a:avLst/>
          </a:prstGeom>
          <a:noFill/>
        </p:spPr>
      </p:pic>
      <p:pic>
        <p:nvPicPr>
          <p:cNvPr id="44040" name="средняя школа 5,6,73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838200"/>
            <a:ext cx="861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4. Машина приближается медленно, и все же надо пропустить ее.</a:t>
            </a:r>
            <a:r>
              <a:rPr lang="ru-RU" sz="2000"/>
              <a:t/>
            </a:r>
            <a:br>
              <a:rPr lang="ru-RU" sz="2000"/>
            </a:br>
            <a:endParaRPr lang="ru-RU" sz="2000"/>
          </a:p>
          <a:p>
            <a:pPr algn="ctr" eaLnBrk="0" hangingPunct="0"/>
            <a:r>
              <a:rPr lang="ru-RU" sz="2000"/>
              <a:t>Медленно движущаяся машина может скрывать за собой автомобиль, идущий на большой скорости. Пешеход часто </a:t>
            </a:r>
          </a:p>
          <a:p>
            <a:pPr algn="ctr" eaLnBrk="0" hangingPunct="0"/>
            <a:r>
              <a:rPr lang="ru-RU" sz="2000"/>
              <a:t>не подозревает, что за одной машиной может быть скрыта другая.</a:t>
            </a:r>
          </a:p>
        </p:txBody>
      </p:sp>
      <p:pic>
        <p:nvPicPr>
          <p:cNvPr id="45061" name="Picture 5" descr="dety_0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467600" cy="3733800"/>
          </a:xfrm>
          <a:prstGeom prst="rect">
            <a:avLst/>
          </a:prstGeom>
          <a:noFill/>
        </p:spPr>
      </p:pic>
      <p:pic>
        <p:nvPicPr>
          <p:cNvPr id="45062" name="средняя школа 5,6,73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04800" y="687388"/>
            <a:ext cx="845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5. И у светофора можно встретить опасность.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Сегодня на дорогах города мы постоянно сталкиваемся с тем, что водители автомобилей нарушают Правила дорожного движения: мчатся на высокой скорости, игнорируя сигналы светофора и знаки перехода. Поэтому недостаточно ориентироваться</a:t>
            </a:r>
          </a:p>
          <a:p>
            <a:pPr algn="ctr" eaLnBrk="0" hangingPunct="0"/>
            <a:r>
              <a:rPr lang="ru-RU" sz="2000"/>
              <a:t> на зеленый сигнал светофора, необходимо убедиться, что опасность не угрожает. Пешеходы  часто рассуждают так: "Машины еще стоят, водители меня видят и пропустят". Они ошибаются.</a:t>
            </a:r>
          </a:p>
        </p:txBody>
      </p:sp>
      <p:pic>
        <p:nvPicPr>
          <p:cNvPr id="46085" name="Picture 5" descr="dety_04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91000" cy="2895600"/>
          </a:xfrm>
          <a:prstGeom prst="rect">
            <a:avLst/>
          </a:prstGeom>
          <a:noFill/>
        </p:spPr>
      </p:pic>
      <p:pic>
        <p:nvPicPr>
          <p:cNvPr id="46086" name="Picture 6" descr="dety_04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4191000" cy="2895600"/>
          </a:xfrm>
          <a:prstGeom prst="rect">
            <a:avLst/>
          </a:prstGeom>
          <a:noFill/>
        </p:spPr>
      </p:pic>
      <p:pic>
        <p:nvPicPr>
          <p:cNvPr id="46087" name="средняя школа 5,6,730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366713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6. "Пустынную" улицу дети часто перебегают неглядя</a:t>
            </a:r>
            <a:r>
              <a:rPr lang="ru-RU" sz="2000" b="1"/>
              <a:t>.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На улице, где машины появляются редко дети, выбегают  на дорогу предварительно ее не осмотрев, и попадают под машину. Выработайте привычку всегда перед выходом на дорогу остановиться, оглядеться, прислушаться - и только тогда переходить улицу.</a:t>
            </a:r>
          </a:p>
        </p:txBody>
      </p:sp>
      <p:pic>
        <p:nvPicPr>
          <p:cNvPr id="47109" name="Picture 5" descr="dety_0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4800600" cy="2209800"/>
          </a:xfrm>
          <a:prstGeom prst="rect">
            <a:avLst/>
          </a:prstGeom>
          <a:noFill/>
        </p:spPr>
      </p:pic>
      <p:pic>
        <p:nvPicPr>
          <p:cNvPr id="47110" name="Picture 6" descr="dety_01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4191000" cy="2286000"/>
          </a:xfrm>
          <a:prstGeom prst="rect">
            <a:avLst/>
          </a:prstGeom>
          <a:noFill/>
        </p:spPr>
      </p:pic>
      <p:pic>
        <p:nvPicPr>
          <p:cNvPr id="47111" name="Picture 7" descr="dety_03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0"/>
            <a:ext cx="4191000" cy="2286000"/>
          </a:xfrm>
          <a:prstGeom prst="rect">
            <a:avLst/>
          </a:prstGeom>
          <a:noFill/>
        </p:spPr>
      </p:pic>
      <p:pic>
        <p:nvPicPr>
          <p:cNvPr id="47112" name="средняя школа 5,6,73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c2005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9950" y="0"/>
            <a:ext cx="5734050" cy="7086600"/>
          </a:xfrm>
          <a:prstGeom prst="rect">
            <a:avLst/>
          </a:prstGeom>
          <a:noFill/>
        </p:spPr>
      </p:pic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257800" y="2743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29" name="Picture 13" descr="zn1_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685800"/>
            <a:ext cx="1143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 descr="zn1_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685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4038600" y="13716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2" name="Picture 16" descr="zn1_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2209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7086600" y="2743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4" name="Picture 18" descr="zn1_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2209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4648200" y="3200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57200" y="3886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Запрещающие знаки: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334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Предупреждающие знаки:</a:t>
            </a:r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8382000" y="5867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9" name="Picture 23" descr="zn3_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26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c2005-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9000" y="0"/>
            <a:ext cx="5715000" cy="7086600"/>
          </a:xfrm>
          <a:prstGeom prst="rect">
            <a:avLst/>
          </a:prstGeom>
          <a:noFill/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3429000" y="762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41" name="Picture 25" descr="zn3_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7400" y="434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2" name="Picture 26" descr="zn3_17_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563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3" name="Oval 27"/>
          <p:cNvSpPr>
            <a:spLocks noChangeArrowheads="1"/>
          </p:cNvSpPr>
          <p:nvPr/>
        </p:nvSpPr>
        <p:spPr bwMode="auto">
          <a:xfrm>
            <a:off x="3429000" y="13716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0" y="16764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Железнодорожный переезд </a:t>
            </a:r>
            <a:br>
              <a:rPr lang="ru-RU" sz="1000"/>
            </a:br>
            <a:r>
              <a:rPr lang="ru-RU" sz="1000"/>
              <a:t>без шлагбаума 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1828800" y="1676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"Дорожные работы" 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-228600" y="3124200"/>
            <a:ext cx="2209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"Падение камней" </a:t>
            </a:r>
            <a:br>
              <a:rPr lang="ru-RU" sz="1000"/>
            </a:br>
            <a:r>
              <a:rPr lang="ru-RU" sz="1000"/>
              <a:t>Участок дороги, на котором возможны </a:t>
            </a:r>
            <a:br>
              <a:rPr lang="ru-RU" sz="1000"/>
            </a:br>
            <a:r>
              <a:rPr lang="ru-RU" sz="1000"/>
              <a:t>обвалы, оползни, падение камней. 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1600200" y="3048000"/>
            <a:ext cx="2514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"Прочие опасности" </a:t>
            </a:r>
            <a:br>
              <a:rPr lang="ru-RU" sz="1000"/>
            </a:br>
            <a:r>
              <a:rPr lang="ru-RU" sz="1000"/>
              <a:t>Участок дороги, на котором имеются опасности, </a:t>
            </a:r>
            <a:br>
              <a:rPr lang="ru-RU" sz="1000"/>
            </a:br>
            <a:r>
              <a:rPr lang="ru-RU" sz="1000"/>
              <a:t>не предусмотренные другими </a:t>
            </a:r>
            <a:br>
              <a:rPr lang="ru-RU" sz="1000"/>
            </a:br>
            <a:r>
              <a:rPr lang="ru-RU" sz="1000"/>
              <a:t>предупреждающими знаками. </a:t>
            </a: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-228600" y="53340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"Движение на велосипедах запрещено" </a:t>
            </a:r>
            <a:br>
              <a:rPr lang="ru-RU" sz="1000"/>
            </a:br>
            <a:r>
              <a:rPr lang="ru-RU" sz="1000"/>
              <a:t/>
            </a:r>
            <a:br>
              <a:rPr lang="ru-RU" sz="1000"/>
            </a:br>
            <a:endParaRPr lang="ru-RU" sz="1000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1524000" y="5334000"/>
            <a:ext cx="228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"Движение пешеходов </a:t>
            </a:r>
          </a:p>
          <a:p>
            <a:pPr algn="ctr">
              <a:spcBef>
                <a:spcPct val="50000"/>
              </a:spcBef>
            </a:pPr>
            <a:r>
              <a:rPr lang="ru-RU" sz="1000"/>
              <a:t>запрещено" 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1295400" y="5791200"/>
            <a:ext cx="2971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"Опасность" </a:t>
            </a:r>
            <a:br>
              <a:rPr lang="ru-RU" sz="1000"/>
            </a:br>
            <a:r>
              <a:rPr lang="ru-RU" sz="1000"/>
              <a:t>Запрещается дальнейшее движение всех без </a:t>
            </a:r>
            <a:br>
              <a:rPr lang="ru-RU" sz="1000"/>
            </a:br>
            <a:r>
              <a:rPr lang="ru-RU" sz="1000"/>
              <a:t>исключения транспортных средств в связи с </a:t>
            </a:r>
            <a:br>
              <a:rPr lang="ru-RU" sz="1000"/>
            </a:br>
            <a:r>
              <a:rPr lang="ru-RU" sz="1000"/>
              <a:t>дорожно-транспортным происшествием, </a:t>
            </a:r>
            <a:br>
              <a:rPr lang="ru-RU" sz="1000"/>
            </a:br>
            <a:r>
              <a:rPr lang="ru-RU" sz="1000"/>
              <a:t>аварией, пожаром или другой опасностью. </a:t>
            </a:r>
          </a:p>
        </p:txBody>
      </p:sp>
      <p:pic>
        <p:nvPicPr>
          <p:cNvPr id="60451" name="сл.2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05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2" name="сл.2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3" name="сл.2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4" name="сл.2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0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5" name="сл2-5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74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6" name="сл2-6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7" name="сл2-7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056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8" name="сл2-8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66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01" fill="hold"/>
                                        <p:tgtEl>
                                          <p:spTgt spid="60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501" fill="hold"/>
                                        <p:tgtEl>
                                          <p:spTgt spid="60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51" fill="hold"/>
                                        <p:tgtEl>
                                          <p:spTgt spid="60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001" fill="hold"/>
                                        <p:tgtEl>
                                          <p:spTgt spid="60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502" fill="hold"/>
                                        <p:tgtEl>
                                          <p:spTgt spid="604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6001" fill="hold"/>
                                        <p:tgtEl>
                                          <p:spTgt spid="60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751" fill="hold"/>
                                        <p:tgtEl>
                                          <p:spTgt spid="60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752" fill="hold"/>
                                        <p:tgtEl>
                                          <p:spTgt spid="60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1"/>
                </p:tgtEl>
              </p:cMediaNode>
            </p:audio>
            <p:audio>
              <p:cMediaNode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2"/>
                </p:tgtEl>
              </p:cMediaNode>
            </p:audio>
            <p:audio>
              <p:cMediaNode showWhenStopped="0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3"/>
                </p:tgtEl>
              </p:cMediaNode>
            </p:audio>
            <p:audio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4"/>
                </p:tgtEl>
              </p:cMediaNode>
            </p:audio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5"/>
                </p:tgtEl>
              </p:cMediaNode>
            </p:audio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6"/>
                </p:tgtEl>
              </p:cMediaNode>
            </p:audio>
            <p:audio>
              <p:cMediaNode showWhenStopped="0"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7"/>
                </p:tgtEl>
              </p:cMediaNode>
            </p:audio>
            <p:audio>
              <p:cMediaNode showWhenStopped="0"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8"/>
                </p:tgtEl>
              </p:cMediaNode>
            </p:audio>
          </p:childTnLst>
        </p:cTn>
      </p:par>
    </p:tnLst>
    <p:bldLst>
      <p:bldP spid="60428" grpId="0" animBg="1"/>
      <p:bldP spid="60431" grpId="0" animBg="1"/>
      <p:bldP spid="60433" grpId="0" animBg="1"/>
      <p:bldP spid="60435" grpId="0" animBg="1"/>
      <p:bldP spid="60438" grpId="0" animBg="1"/>
      <p:bldP spid="60440" grpId="0" animBg="1"/>
      <p:bldP spid="604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4800" y="381000"/>
            <a:ext cx="845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solidFill>
                  <a:srgbClr val="FF3300"/>
                </a:solidFill>
              </a:rPr>
              <a:t>7. Стоя на осевой линии, помните: сзади может оказаться машина!</a:t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Дойдя до осевой линии и остановившись, пешеходы обычно следят только за машинами, двигающимися с правой стороны, и забывают об автомобилях проезжающих у них за спиной. Испугавшись, человек может сделать шаг назад - прямо под колеса машины. Если пришлось остановиться на середине дороги, надо быть предельно внимательным, не делать ни одного движения, не убедившись в безопасности.</a:t>
            </a:r>
          </a:p>
        </p:txBody>
      </p:sp>
      <p:pic>
        <p:nvPicPr>
          <p:cNvPr id="48134" name="Picture 6" descr="dety_0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00400"/>
            <a:ext cx="6477000" cy="3352800"/>
          </a:xfrm>
          <a:prstGeom prst="rect">
            <a:avLst/>
          </a:prstGeom>
          <a:noFill/>
        </p:spPr>
      </p:pic>
      <p:pic>
        <p:nvPicPr>
          <p:cNvPr id="48135" name="средняя школа 5,6,73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81000" y="457200"/>
            <a:ext cx="8385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8. Арки и выезды из дворов – места скрытой опасности!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В крупных городах местом повышенной опасности </a:t>
            </a:r>
          </a:p>
          <a:p>
            <a:pPr algn="ctr" eaLnBrk="0" hangingPunct="0"/>
            <a:r>
              <a:rPr lang="ru-RU" sz="2000"/>
              <a:t>являются арки, через которые  из дворов на проезжую часть </a:t>
            </a:r>
          </a:p>
          <a:p>
            <a:pPr algn="ctr" eaLnBrk="0" hangingPunct="0"/>
            <a:r>
              <a:rPr lang="ru-RU" sz="2000"/>
              <a:t>выезжают машины. </a:t>
            </a: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53340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средняя школа 5,6,730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2601"/>
          <p:cNvPicPr>
            <a:picLocks noChangeAspect="1" noChangeArrowheads="1"/>
          </p:cNvPicPr>
          <p:nvPr/>
        </p:nvPicPr>
        <p:blipFill>
          <a:blip r:embed="rId4" cstate="print"/>
          <a:srcRect b="90230"/>
          <a:stretch>
            <a:fillRect/>
          </a:stretch>
        </p:blipFill>
        <p:spPr bwMode="auto">
          <a:xfrm>
            <a:off x="1219200" y="-152400"/>
            <a:ext cx="6629400" cy="1295400"/>
          </a:xfrm>
          <a:prstGeom prst="rect">
            <a:avLst/>
          </a:prstGeom>
          <a:noFill/>
        </p:spPr>
      </p:pic>
      <p:pic>
        <p:nvPicPr>
          <p:cNvPr id="65541" name="Picture 5" descr="c2601"/>
          <p:cNvPicPr>
            <a:picLocks noChangeAspect="1" noChangeArrowheads="1"/>
          </p:cNvPicPr>
          <p:nvPr/>
        </p:nvPicPr>
        <p:blipFill>
          <a:blip r:embed="rId4" cstate="print"/>
          <a:srcRect l="6387" t="13026" r="5789" b="72726"/>
          <a:stretch>
            <a:fillRect/>
          </a:stretch>
        </p:blipFill>
        <p:spPr bwMode="auto">
          <a:xfrm>
            <a:off x="457200" y="2209800"/>
            <a:ext cx="8153400" cy="3786188"/>
          </a:xfrm>
          <a:prstGeom prst="rect">
            <a:avLst/>
          </a:prstGeom>
          <a:noFill/>
        </p:spPr>
      </p:pic>
      <p:pic>
        <p:nvPicPr>
          <p:cNvPr id="65544" name="Picture 8" descr="c2601"/>
          <p:cNvPicPr>
            <a:picLocks noChangeAspect="1" noChangeArrowheads="1"/>
          </p:cNvPicPr>
          <p:nvPr/>
        </p:nvPicPr>
        <p:blipFill>
          <a:blip r:embed="rId4" cstate="print"/>
          <a:srcRect l="6387" t="78154" r="5788" b="7735"/>
          <a:stretch>
            <a:fillRect/>
          </a:stretch>
        </p:blipFill>
        <p:spPr bwMode="auto">
          <a:xfrm>
            <a:off x="228600" y="2209800"/>
            <a:ext cx="8686800" cy="3800475"/>
          </a:xfrm>
          <a:prstGeom prst="rect">
            <a:avLst/>
          </a:prstGeom>
          <a:noFill/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Найди опасности, подстерегающие пешеходов:</a:t>
            </a:r>
          </a:p>
        </p:txBody>
      </p:sp>
      <p:pic>
        <p:nvPicPr>
          <p:cNvPr id="65542" name="Picture 6" descr="c2601"/>
          <p:cNvPicPr>
            <a:picLocks noChangeAspect="1" noChangeArrowheads="1"/>
          </p:cNvPicPr>
          <p:nvPr/>
        </p:nvPicPr>
        <p:blipFill>
          <a:blip r:embed="rId4" cstate="print"/>
          <a:srcRect l="6387" t="34735" r="5789" b="51154"/>
          <a:stretch>
            <a:fillRect/>
          </a:stretch>
        </p:blipFill>
        <p:spPr bwMode="auto">
          <a:xfrm>
            <a:off x="228600" y="2209800"/>
            <a:ext cx="8686800" cy="3810000"/>
          </a:xfrm>
          <a:prstGeom prst="rect">
            <a:avLst/>
          </a:prstGeom>
          <a:noFill/>
        </p:spPr>
      </p:pic>
      <p:pic>
        <p:nvPicPr>
          <p:cNvPr id="65543" name="Picture 7" descr="c2601"/>
          <p:cNvPicPr>
            <a:picLocks noChangeAspect="1" noChangeArrowheads="1"/>
          </p:cNvPicPr>
          <p:nvPr/>
        </p:nvPicPr>
        <p:blipFill>
          <a:blip r:embed="rId4" cstate="print"/>
          <a:srcRect l="6387" t="56445" r="5789" b="29443"/>
          <a:stretch>
            <a:fillRect/>
          </a:stretch>
        </p:blipFill>
        <p:spPr bwMode="auto">
          <a:xfrm>
            <a:off x="228600" y="2209800"/>
            <a:ext cx="8610600" cy="3810000"/>
          </a:xfrm>
          <a:prstGeom prst="rect">
            <a:avLst/>
          </a:prstGeom>
          <a:noFill/>
        </p:spPr>
      </p:pic>
      <p:pic>
        <p:nvPicPr>
          <p:cNvPr id="65546" name="средняя школа 5,6,73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0" y="1371600"/>
            <a:ext cx="5943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Попробуйте разобраться в дорожных ситуациях, предложенных на следующих слайдах, и дать советы пешеходам.</a:t>
            </a:r>
          </a:p>
        </p:txBody>
      </p:sp>
      <p:pic>
        <p:nvPicPr>
          <p:cNvPr id="66565" name="средняя школа 5,6,732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4" name="Group 12"/>
          <p:cNvGrpSpPr>
            <a:grpSpLocks noChangeAspect="1"/>
          </p:cNvGrpSpPr>
          <p:nvPr/>
        </p:nvGrpSpPr>
        <p:grpSpPr bwMode="auto">
          <a:xfrm>
            <a:off x="468313" y="468313"/>
            <a:ext cx="6553200" cy="3886200"/>
            <a:chOff x="2343" y="3133"/>
            <a:chExt cx="7200" cy="4320"/>
          </a:xfrm>
        </p:grpSpPr>
        <p:sp>
          <p:nvSpPr>
            <p:cNvPr id="33805" name="AutoShape 13"/>
            <p:cNvSpPr>
              <a:spLocks noChangeAspect="1" noChangeArrowheads="1"/>
            </p:cNvSpPr>
            <p:nvPr/>
          </p:nvSpPr>
          <p:spPr bwMode="auto">
            <a:xfrm>
              <a:off x="2343" y="313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2000" y="153988"/>
            <a:ext cx="7796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hlink"/>
                </a:solidFill>
              </a:rPr>
              <a:t>Ситуация 1.</a:t>
            </a:r>
          </a:p>
          <a:p>
            <a:pPr algn="ctr" eaLnBrk="0" hangingPunct="0"/>
            <a:r>
              <a:rPr lang="ru-RU" sz="2000" b="1"/>
              <a:t> Пассажир вышел из автобуса (или троллейбуса) на </a:t>
            </a:r>
          </a:p>
          <a:p>
            <a:pPr algn="ctr" eaLnBrk="0" hangingPunct="0"/>
            <a:r>
              <a:rPr lang="ru-RU" sz="2000" b="1"/>
              <a:t>посадочную площадку, расположенную на тротуаре</a:t>
            </a:r>
          </a:p>
          <a:p>
            <a:pPr algn="ctr" eaLnBrk="0" hangingPunct="0"/>
            <a:r>
              <a:rPr lang="ru-RU" sz="2000" b="1"/>
              <a:t> или обочине дороги. Неподалеку от остановки </a:t>
            </a:r>
          </a:p>
          <a:p>
            <a:pPr algn="ctr" eaLnBrk="0" hangingPunct="0"/>
            <a:r>
              <a:rPr lang="ru-RU" sz="2000" b="1"/>
              <a:t>имеется пешеходный переход.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904163" cy="4276725"/>
          </a:xfrm>
          <a:prstGeom prst="rect">
            <a:avLst/>
          </a:prstGeom>
          <a:noFill/>
        </p:spPr>
      </p:pic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-1062038" y="3962400"/>
            <a:ext cx="2122488" cy="1039813"/>
            <a:chOff x="4697" y="8117"/>
            <a:chExt cx="4800" cy="2521"/>
          </a:xfrm>
        </p:grpSpPr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AutoShape 23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Oval 25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Oval 26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3429000" y="4267200"/>
            <a:ext cx="685800" cy="723900"/>
            <a:chOff x="2657" y="7757"/>
            <a:chExt cx="2400" cy="4141"/>
          </a:xfrm>
        </p:grpSpPr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AutoShape 16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26" name="Picture 34" descr="cli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029200"/>
            <a:ext cx="304800" cy="409575"/>
          </a:xfrm>
          <a:prstGeom prst="rect">
            <a:avLst/>
          </a:prstGeom>
          <a:noFill/>
        </p:spPr>
      </p:pic>
      <p:pic>
        <p:nvPicPr>
          <p:cNvPr id="33828" name="Picture 36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381000" cy="381000"/>
          </a:xfrm>
          <a:prstGeom prst="rect">
            <a:avLst/>
          </a:prstGeom>
          <a:noFill/>
        </p:spPr>
      </p:pic>
      <p:pic>
        <p:nvPicPr>
          <p:cNvPr id="33829" name="Picture 37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590800"/>
            <a:ext cx="381000" cy="381000"/>
          </a:xfrm>
          <a:prstGeom prst="rect">
            <a:avLst/>
          </a:prstGeom>
          <a:noFill/>
        </p:spPr>
      </p:pic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2667000" y="2667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Что делать?</a:t>
            </a:r>
          </a:p>
        </p:txBody>
      </p: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3352800" y="1676400"/>
            <a:ext cx="914400" cy="887413"/>
            <a:chOff x="1697" y="3254"/>
            <a:chExt cx="1440" cy="1983"/>
          </a:xfrm>
        </p:grpSpPr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5" name="AutoShape 43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37" name="средняя школа 5,6,729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44167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4624E-6 L -0.00417 0.11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4167 0.00208 L 1.11667 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11376 L 0.18541 0.11376 C 0.27014 0.11376 0.375 -0.00948 0.375 -0.1096 L 0.375 -0.33295 " pathEditMode="relative" rAng="0" ptsTypes="FfFF">
                                      <p:cBhvr>
                                        <p:cTn id="28" dur="3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37"/>
                </p:tgtEl>
              </p:cMediaNode>
            </p:audio>
          </p:childTnLst>
        </p:cTn>
      </p:par>
    </p:tnLst>
    <p:bldLst>
      <p:bldP spid="338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611188"/>
            <a:ext cx="779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hlink"/>
                </a:solidFill>
              </a:rPr>
              <a:t>Ситуация 1.</a:t>
            </a:r>
          </a:p>
          <a:p>
            <a:pPr algn="ctr" eaLnBrk="0" hangingPunct="0"/>
            <a:r>
              <a:rPr lang="ru-RU" sz="2000" b="1"/>
              <a:t> А если  пешеходный переход расположен до остановки? 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8229600" cy="5105400"/>
          </a:xfrm>
          <a:prstGeom prst="rect">
            <a:avLst/>
          </a:prstGeom>
          <a:noFill/>
        </p:spPr>
      </p:pic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-1676400" y="4114800"/>
            <a:ext cx="2122488" cy="1039813"/>
            <a:chOff x="4697" y="8117"/>
            <a:chExt cx="4800" cy="2521"/>
          </a:xfrm>
        </p:grpSpPr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58" name="Picture 18" descr="cli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181600"/>
            <a:ext cx="304800" cy="409575"/>
          </a:xfrm>
          <a:prstGeom prst="rect">
            <a:avLst/>
          </a:prstGeom>
          <a:noFill/>
        </p:spPr>
      </p:pic>
      <p:pic>
        <p:nvPicPr>
          <p:cNvPr id="35859" name="Picture 19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486400"/>
            <a:ext cx="381000" cy="381000"/>
          </a:xfrm>
          <a:prstGeom prst="rect">
            <a:avLst/>
          </a:prstGeom>
          <a:noFill/>
        </p:spPr>
      </p:pic>
      <p:pic>
        <p:nvPicPr>
          <p:cNvPr id="35860" name="Picture 20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286000"/>
            <a:ext cx="381000" cy="381000"/>
          </a:xfrm>
          <a:prstGeom prst="rect">
            <a:avLst/>
          </a:prstGeom>
          <a:noFill/>
        </p:spPr>
      </p:pic>
      <p:grpSp>
        <p:nvGrpSpPr>
          <p:cNvPr id="35861" name="Group 21"/>
          <p:cNvGrpSpPr>
            <a:grpSpLocks/>
          </p:cNvGrpSpPr>
          <p:nvPr/>
        </p:nvGrpSpPr>
        <p:grpSpPr bwMode="auto">
          <a:xfrm>
            <a:off x="7010400" y="1600200"/>
            <a:ext cx="914400" cy="887413"/>
            <a:chOff x="1697" y="3254"/>
            <a:chExt cx="1440" cy="1983"/>
          </a:xfrm>
        </p:grpSpPr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4114800" y="4953000"/>
            <a:ext cx="685800" cy="723900"/>
            <a:chOff x="2657" y="7757"/>
            <a:chExt cx="2400" cy="4141"/>
          </a:xfrm>
        </p:grpSpPr>
        <p:sp>
          <p:nvSpPr>
            <p:cNvPr id="35866" name="AutoShape 26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AutoShape 27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72" name="средняя школа 5,6,729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948E-6 L 0.50052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0052 0.00208 L 1.11667 0.00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4624E-6 L -0.00417 0.11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1376 C -0.1085 0.1126 -0.13871 0.11792 -0.21198 0.10729 C -0.22535 0.05411 -0.20885 -0.00462 -0.21684 -0.05965 C -0.21632 -0.10543 -0.21562 -0.15121 -0.21528 -0.19699 C -0.21337 -0.4104 -0.26666 -0.42959 -0.18021 -0.44855 C -0.09861 -0.44763 -0.02691 -0.44763 0.05139 -0.44231 C 0.07448 -0.43722 0.09809 -0.4393 0.12136 -0.43584 C 0.15278 -0.42543 0.22049 -0.42959 0.2467 -0.42959 L 0.26094 -0.42543 " pathEditMode="relative" ptsTypes="fffffffAA">
                                      <p:cBhvr>
                                        <p:cTn id="24" dur="5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7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772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Ситуация 2.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 Пассажир вышел на обочину или тротуар, ему надо перейти на другую сторону дороги, но поблизости нет пешеходного перехода 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219200" y="2971800"/>
            <a:ext cx="6430963" cy="2743200"/>
            <a:chOff x="1169" y="252"/>
            <a:chExt cx="10128" cy="4320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1169" y="252"/>
              <a:ext cx="10128" cy="4320"/>
              <a:chOff x="1169" y="252"/>
              <a:chExt cx="10128" cy="4320"/>
            </a:xfrm>
          </p:grpSpPr>
          <p:sp>
            <p:nvSpPr>
              <p:cNvPr id="36871" name="Rectangle 7"/>
              <p:cNvSpPr>
                <a:spLocks noChangeArrowheads="1"/>
              </p:cNvSpPr>
              <p:nvPr/>
            </p:nvSpPr>
            <p:spPr bwMode="auto">
              <a:xfrm>
                <a:off x="1217" y="252"/>
                <a:ext cx="10080" cy="432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1217" y="1512"/>
                <a:ext cx="10080" cy="18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Rectangle 9"/>
              <p:cNvSpPr>
                <a:spLocks noChangeArrowheads="1"/>
              </p:cNvSpPr>
              <p:nvPr/>
            </p:nvSpPr>
            <p:spPr bwMode="auto">
              <a:xfrm>
                <a:off x="1169" y="2357"/>
                <a:ext cx="100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2126" y="2000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344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4649" y="1817"/>
              <a:ext cx="480" cy="80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596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728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848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980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8" name="Group 24"/>
          <p:cNvGrpSpPr>
            <a:grpSpLocks/>
          </p:cNvGrpSpPr>
          <p:nvPr/>
        </p:nvGrpSpPr>
        <p:grpSpPr bwMode="auto">
          <a:xfrm>
            <a:off x="4038600" y="4876800"/>
            <a:ext cx="323850" cy="617538"/>
            <a:chOff x="9929" y="5777"/>
            <a:chExt cx="840" cy="2340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9929" y="5777"/>
              <a:ext cx="84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10289" y="7037"/>
              <a:ext cx="0" cy="108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891" name="Picture 27" descr="clip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00600"/>
            <a:ext cx="304800" cy="409575"/>
          </a:xfrm>
          <a:prstGeom prst="rect">
            <a:avLst/>
          </a:prstGeom>
          <a:noFill/>
        </p:spPr>
      </p:pic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-1062038" y="3962400"/>
            <a:ext cx="2122488" cy="1039813"/>
            <a:chOff x="4697" y="8117"/>
            <a:chExt cx="4800" cy="2521"/>
          </a:xfrm>
        </p:grpSpPr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6" name="Oval 32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7" name="Oval 33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3429000" y="4572000"/>
            <a:ext cx="750888" cy="728663"/>
            <a:chOff x="2657" y="7757"/>
            <a:chExt cx="2400" cy="4141"/>
          </a:xfrm>
        </p:grpSpPr>
        <p:sp>
          <p:nvSpPr>
            <p:cNvPr id="36882" name="AutoShape 18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AutoShape 19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2743200" y="220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Что делать?</a:t>
            </a:r>
          </a:p>
        </p:txBody>
      </p:sp>
      <p:grpSp>
        <p:nvGrpSpPr>
          <p:cNvPr id="36906" name="Group 42"/>
          <p:cNvGrpSpPr>
            <a:grpSpLocks/>
          </p:cNvGrpSpPr>
          <p:nvPr/>
        </p:nvGrpSpPr>
        <p:grpSpPr bwMode="auto">
          <a:xfrm>
            <a:off x="6248400" y="2057400"/>
            <a:ext cx="914400" cy="1258888"/>
            <a:chOff x="1697" y="3254"/>
            <a:chExt cx="1440" cy="1983"/>
          </a:xfrm>
        </p:grpSpPr>
        <p:sp>
          <p:nvSpPr>
            <p:cNvPr id="36907" name="Rectangle 43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8" name="AutoShape 44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9" name="Rectangle 45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910" name="средняя школа 5,6,729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9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44167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4167 0.00208 L 1.11667 0.00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910"/>
                </p:tgtEl>
              </p:cMediaNode>
            </p:audio>
          </p:childTnLst>
        </p:cTn>
      </p:par>
    </p:tnLst>
    <p:bldLst>
      <p:bldP spid="369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7150" y="2514600"/>
            <a:ext cx="9086850" cy="4122738"/>
            <a:chOff x="-31" y="8657"/>
            <a:chExt cx="11643" cy="6120"/>
          </a:xfrm>
        </p:grpSpPr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-31" y="8657"/>
              <a:ext cx="11640" cy="612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-31" y="10761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-31" y="12021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1769" y="12617"/>
              <a:ext cx="840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-28" y="883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AutoShape 11"/>
            <p:cNvSpPr>
              <a:spLocks noChangeArrowheads="1"/>
            </p:cNvSpPr>
            <p:nvPr/>
          </p:nvSpPr>
          <p:spPr bwMode="auto">
            <a:xfrm rot="10800000">
              <a:off x="1889" y="10277"/>
              <a:ext cx="840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Rectangle 12" descr="Темный горизонтальный"/>
            <p:cNvSpPr>
              <a:spLocks noChangeArrowheads="1"/>
            </p:cNvSpPr>
            <p:nvPr/>
          </p:nvSpPr>
          <p:spPr bwMode="auto">
            <a:xfrm>
              <a:off x="7409" y="8837"/>
              <a:ext cx="720" cy="144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-31" y="1315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Rectangle 14" descr="Темный горизонтальный"/>
            <p:cNvSpPr>
              <a:spLocks noChangeArrowheads="1"/>
            </p:cNvSpPr>
            <p:nvPr/>
          </p:nvSpPr>
          <p:spPr bwMode="auto">
            <a:xfrm>
              <a:off x="7409" y="13157"/>
              <a:ext cx="720" cy="144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6477000" y="2057400"/>
            <a:ext cx="381000" cy="617538"/>
            <a:chOff x="4080" y="1440"/>
            <a:chExt cx="240" cy="389"/>
          </a:xfrm>
        </p:grpSpPr>
        <p:grpSp>
          <p:nvGrpSpPr>
            <p:cNvPr id="37903" name="Group 15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37904" name="Rectangle 16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5" name="Line 17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06" name="Picture 18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6477000" y="6096000"/>
            <a:ext cx="381000" cy="617538"/>
            <a:chOff x="4080" y="1440"/>
            <a:chExt cx="240" cy="389"/>
          </a:xfrm>
        </p:grpSpPr>
        <p:grpSp>
          <p:nvGrpSpPr>
            <p:cNvPr id="37909" name="Group 21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37910" name="Rectangle 2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12" name="Picture 24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37917" name="Group 29"/>
          <p:cNvGrpSpPr>
            <a:grpSpLocks/>
          </p:cNvGrpSpPr>
          <p:nvPr/>
        </p:nvGrpSpPr>
        <p:grpSpPr bwMode="auto">
          <a:xfrm>
            <a:off x="2590800" y="3200400"/>
            <a:ext cx="381000" cy="693738"/>
            <a:chOff x="1632" y="2112"/>
            <a:chExt cx="240" cy="437"/>
          </a:xfrm>
        </p:grpSpPr>
        <p:grpSp>
          <p:nvGrpSpPr>
            <p:cNvPr id="37913" name="Group 25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37914" name="Rectangle 26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16" name="Picture 28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7239000" y="4724400"/>
            <a:ext cx="381000" cy="693738"/>
            <a:chOff x="1632" y="2112"/>
            <a:chExt cx="240" cy="437"/>
          </a:xfrm>
        </p:grpSpPr>
        <p:grpSp>
          <p:nvGrpSpPr>
            <p:cNvPr id="37919" name="Group 31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37920" name="Rectangle 3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22" name="Picture 34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34" name="Group 46"/>
          <p:cNvGrpSpPr>
            <a:grpSpLocks/>
          </p:cNvGrpSpPr>
          <p:nvPr/>
        </p:nvGrpSpPr>
        <p:grpSpPr bwMode="auto">
          <a:xfrm>
            <a:off x="-2439988" y="4191000"/>
            <a:ext cx="2439988" cy="946150"/>
            <a:chOff x="1814" y="1274"/>
            <a:chExt cx="3843" cy="1491"/>
          </a:xfrm>
        </p:grpSpPr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36" name="Group 48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37937" name="Group 49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37938" name="Rectangle 50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39" name="AutoShape 51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0" name="Rectangle 52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1" name="Oval 53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2" name="Oval 54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3" name="Oval 55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4" name="Oval 56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5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46" name="AutoShape 58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7990" name="Group 102"/>
          <p:cNvGrpSpPr>
            <a:grpSpLocks/>
          </p:cNvGrpSpPr>
          <p:nvPr/>
        </p:nvGrpSpPr>
        <p:grpSpPr bwMode="auto">
          <a:xfrm>
            <a:off x="3581400" y="4724400"/>
            <a:ext cx="750888" cy="728663"/>
            <a:chOff x="2352" y="3072"/>
            <a:chExt cx="473" cy="459"/>
          </a:xfrm>
        </p:grpSpPr>
        <p:sp>
          <p:nvSpPr>
            <p:cNvPr id="37974" name="AutoShape 86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AutoShape 87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Line 88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Line 89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9" name="Line 91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89" name="Group 101"/>
          <p:cNvGrpSpPr>
            <a:grpSpLocks/>
          </p:cNvGrpSpPr>
          <p:nvPr/>
        </p:nvGrpSpPr>
        <p:grpSpPr bwMode="auto">
          <a:xfrm>
            <a:off x="2895600" y="3124200"/>
            <a:ext cx="750888" cy="728663"/>
            <a:chOff x="1824" y="2112"/>
            <a:chExt cx="473" cy="459"/>
          </a:xfrm>
        </p:grpSpPr>
        <p:sp>
          <p:nvSpPr>
            <p:cNvPr id="37981" name="AutoShape 93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AutoShape 94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Line 95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Line 96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60" name="Group 72"/>
          <p:cNvGrpSpPr>
            <a:grpSpLocks/>
          </p:cNvGrpSpPr>
          <p:nvPr/>
        </p:nvGrpSpPr>
        <p:grpSpPr bwMode="auto">
          <a:xfrm flipH="1">
            <a:off x="9525000" y="3276600"/>
            <a:ext cx="2436813" cy="946150"/>
            <a:chOff x="1814" y="1274"/>
            <a:chExt cx="3843" cy="1491"/>
          </a:xfrm>
        </p:grpSpPr>
        <p:sp>
          <p:nvSpPr>
            <p:cNvPr id="37961" name="Rectangle 73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62" name="Group 74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37963" name="Group 75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37964" name="Rectangle 76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5" name="AutoShape 77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6" name="Rectangle 78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7" name="Oval 79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8" name="Oval 80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9" name="Oval 81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70" name="Oval 82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71" name="AutoShape 83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72" name="AutoShape 84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64008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6400800" y="510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В</a:t>
            </a:r>
          </a:p>
        </p:txBody>
      </p:sp>
      <p:grpSp>
        <p:nvGrpSpPr>
          <p:cNvPr id="37995" name="Group 107"/>
          <p:cNvGrpSpPr>
            <a:grpSpLocks/>
          </p:cNvGrpSpPr>
          <p:nvPr/>
        </p:nvGrpSpPr>
        <p:grpSpPr bwMode="auto">
          <a:xfrm>
            <a:off x="1676400" y="1371600"/>
            <a:ext cx="914400" cy="1258888"/>
            <a:chOff x="1056" y="960"/>
            <a:chExt cx="576" cy="793"/>
          </a:xfrm>
        </p:grpSpPr>
        <p:sp>
          <p:nvSpPr>
            <p:cNvPr id="37992" name="Rectangle 104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3" name="AutoShape 105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4" name="Rectangle 106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Ситуация 3.</a:t>
            </a:r>
          </a:p>
          <a:p>
            <a:pPr algn="just">
              <a:spcBef>
                <a:spcPct val="50000"/>
              </a:spcBef>
            </a:pPr>
            <a:r>
              <a:rPr lang="ru-RU" sz="2000" b="1"/>
              <a:t> </a:t>
            </a:r>
            <a:r>
              <a:rPr lang="ru-RU" b="1"/>
              <a:t>К остановочным пунктам, оборудованным приподнятыми посадочными площадками (расположенным на середине дороги), из остановившихся трамваев, двигающихся в противоположных направлениях, вышли пассажиры и решили перейти на противоположные стороны дороги. Трамваи А и Б остановились напротив друг друга. При этом трамвай А оказался за пешеходным переходом, а трамвай Б немного не доехал до этого пешеходного перехода.</a:t>
            </a:r>
            <a:r>
              <a:rPr lang="ru-RU"/>
              <a:t> </a:t>
            </a:r>
          </a:p>
        </p:txBody>
      </p:sp>
      <p:grpSp>
        <p:nvGrpSpPr>
          <p:cNvPr id="37997" name="Group 109"/>
          <p:cNvGrpSpPr>
            <a:grpSpLocks/>
          </p:cNvGrpSpPr>
          <p:nvPr/>
        </p:nvGrpSpPr>
        <p:grpSpPr bwMode="auto">
          <a:xfrm>
            <a:off x="1676400" y="5599113"/>
            <a:ext cx="914400" cy="1258887"/>
            <a:chOff x="1056" y="960"/>
            <a:chExt cx="576" cy="793"/>
          </a:xfrm>
        </p:grpSpPr>
        <p:sp>
          <p:nvSpPr>
            <p:cNvPr id="37998" name="Rectangle 110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9" name="AutoShape 111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0" name="Rectangle 112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001" name="средняя школа 5,6,729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0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675 0.008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1.96532E-6 L -0.64149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0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-990600" y="2125663"/>
            <a:ext cx="10591800" cy="4732337"/>
            <a:chOff x="-1183" y="9737"/>
            <a:chExt cx="13560" cy="6245"/>
          </a:xfrm>
        </p:grpSpPr>
        <p:sp>
          <p:nvSpPr>
            <p:cNvPr id="67600" name="Rectangle 16"/>
            <p:cNvSpPr>
              <a:spLocks noChangeArrowheads="1"/>
            </p:cNvSpPr>
            <p:nvPr/>
          </p:nvSpPr>
          <p:spPr bwMode="auto">
            <a:xfrm>
              <a:off x="89" y="9737"/>
              <a:ext cx="11640" cy="624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1" name="Rectangle 17" descr="Широкий диагональный 2"/>
            <p:cNvSpPr>
              <a:spLocks noChangeArrowheads="1"/>
            </p:cNvSpPr>
            <p:nvPr/>
          </p:nvSpPr>
          <p:spPr bwMode="auto">
            <a:xfrm>
              <a:off x="89" y="1196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Rectangle 18" descr="Широкий диагональный 2"/>
            <p:cNvSpPr>
              <a:spLocks noChangeArrowheads="1"/>
            </p:cNvSpPr>
            <p:nvPr/>
          </p:nvSpPr>
          <p:spPr bwMode="auto">
            <a:xfrm>
              <a:off x="89" y="1322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3" name="AutoShape 19"/>
            <p:cNvSpPr>
              <a:spLocks noChangeArrowheads="1"/>
            </p:cNvSpPr>
            <p:nvPr/>
          </p:nvSpPr>
          <p:spPr bwMode="auto">
            <a:xfrm>
              <a:off x="-1183" y="13877"/>
              <a:ext cx="588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auto">
            <a:xfrm rot="10800000">
              <a:off x="8057" y="11357"/>
              <a:ext cx="432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89" y="14362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6" name="Rectangle 22" descr="Темный горизонтальный"/>
            <p:cNvSpPr>
              <a:spLocks noChangeArrowheads="1"/>
            </p:cNvSpPr>
            <p:nvPr/>
          </p:nvSpPr>
          <p:spPr bwMode="auto">
            <a:xfrm>
              <a:off x="6377" y="14237"/>
              <a:ext cx="720" cy="162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>
              <a:off x="137" y="991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8" name="Rectangle 24" descr="Темный горизонтальный"/>
            <p:cNvSpPr>
              <a:spLocks noChangeArrowheads="1"/>
            </p:cNvSpPr>
            <p:nvPr/>
          </p:nvSpPr>
          <p:spPr bwMode="auto">
            <a:xfrm>
              <a:off x="6257" y="9917"/>
              <a:ext cx="720" cy="162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09" name="Group 25"/>
          <p:cNvGrpSpPr>
            <a:grpSpLocks/>
          </p:cNvGrpSpPr>
          <p:nvPr/>
        </p:nvGrpSpPr>
        <p:grpSpPr bwMode="auto">
          <a:xfrm>
            <a:off x="5638800" y="1676400"/>
            <a:ext cx="381000" cy="617538"/>
            <a:chOff x="4080" y="1440"/>
            <a:chExt cx="240" cy="389"/>
          </a:xfrm>
        </p:grpSpPr>
        <p:grpSp>
          <p:nvGrpSpPr>
            <p:cNvPr id="67610" name="Group 26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67611" name="Rectangle 27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Line 28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13" name="Picture 29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67614" name="Group 30"/>
          <p:cNvGrpSpPr>
            <a:grpSpLocks/>
          </p:cNvGrpSpPr>
          <p:nvPr/>
        </p:nvGrpSpPr>
        <p:grpSpPr bwMode="auto">
          <a:xfrm>
            <a:off x="4343400" y="6240463"/>
            <a:ext cx="381000" cy="617537"/>
            <a:chOff x="4080" y="1440"/>
            <a:chExt cx="240" cy="389"/>
          </a:xfrm>
        </p:grpSpPr>
        <p:grpSp>
          <p:nvGrpSpPr>
            <p:cNvPr id="67615" name="Group 31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67616" name="Rectangle 3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18" name="Picture 34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67619" name="Group 35"/>
          <p:cNvGrpSpPr>
            <a:grpSpLocks/>
          </p:cNvGrpSpPr>
          <p:nvPr/>
        </p:nvGrpSpPr>
        <p:grpSpPr bwMode="auto">
          <a:xfrm>
            <a:off x="2438400" y="914400"/>
            <a:ext cx="914400" cy="1258888"/>
            <a:chOff x="1056" y="960"/>
            <a:chExt cx="576" cy="793"/>
          </a:xfrm>
        </p:grpSpPr>
        <p:sp>
          <p:nvSpPr>
            <p:cNvPr id="67620" name="Rectangle 36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1" name="AutoShape 37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Rectangle 38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Ситуация 4.</a:t>
            </a:r>
          </a:p>
          <a:p>
            <a:pPr algn="just"/>
            <a:r>
              <a:rPr lang="ru-RU" b="1"/>
              <a:t> Два пешехода выходят из встречных трамваев на остановочные пункты, оборудованные приподнятыми посадочными площадками, расположенные на середине дороги. Оба трамвая немного не доехали до пешеходного перехода, который примыкает к посадочным площадкам.</a:t>
            </a:r>
          </a:p>
          <a:p>
            <a:pPr algn="just"/>
            <a:r>
              <a:rPr lang="ru-RU" b="1"/>
              <a:t>Оба пешехода решили перейти трамвайные пути и направиться на противоположную сторону дороги</a:t>
            </a:r>
            <a:r>
              <a:rPr lang="ru-RU"/>
              <a:t>. </a:t>
            </a:r>
          </a:p>
        </p:txBody>
      </p:sp>
      <p:grpSp>
        <p:nvGrpSpPr>
          <p:cNvPr id="67623" name="Group 39"/>
          <p:cNvGrpSpPr>
            <a:grpSpLocks/>
          </p:cNvGrpSpPr>
          <p:nvPr/>
        </p:nvGrpSpPr>
        <p:grpSpPr bwMode="auto">
          <a:xfrm>
            <a:off x="1676400" y="5599113"/>
            <a:ext cx="914400" cy="1258887"/>
            <a:chOff x="1056" y="960"/>
            <a:chExt cx="576" cy="793"/>
          </a:xfrm>
        </p:grpSpPr>
        <p:sp>
          <p:nvSpPr>
            <p:cNvPr id="67624" name="Rectangle 40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AutoShape 41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Rectangle 42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27" name="Group 43"/>
          <p:cNvGrpSpPr>
            <a:grpSpLocks/>
          </p:cNvGrpSpPr>
          <p:nvPr/>
        </p:nvGrpSpPr>
        <p:grpSpPr bwMode="auto">
          <a:xfrm>
            <a:off x="6172200" y="2971800"/>
            <a:ext cx="750888" cy="728663"/>
            <a:chOff x="1824" y="2112"/>
            <a:chExt cx="473" cy="459"/>
          </a:xfrm>
        </p:grpSpPr>
        <p:sp>
          <p:nvSpPr>
            <p:cNvPr id="67628" name="AutoShape 44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9" name="AutoShape 45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0" name="Line 46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2" name="Line 48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3" name="Line 49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41" name="Group 57"/>
          <p:cNvGrpSpPr>
            <a:grpSpLocks/>
          </p:cNvGrpSpPr>
          <p:nvPr/>
        </p:nvGrpSpPr>
        <p:grpSpPr bwMode="auto">
          <a:xfrm flipH="1">
            <a:off x="9525000" y="3276600"/>
            <a:ext cx="2436813" cy="946150"/>
            <a:chOff x="1814" y="1274"/>
            <a:chExt cx="3843" cy="1491"/>
          </a:xfrm>
        </p:grpSpPr>
        <p:sp>
          <p:nvSpPr>
            <p:cNvPr id="67642" name="Rectangle 58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43" name="Group 59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7644" name="Group 60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7645" name="Rectangle 61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6" name="AutoShape 62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7" name="Rectangle 63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8" name="Oval 64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9" name="Oval 65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0" name="Oval 66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1" name="Oval 67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2" name="AutoShape 68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53" name="AutoShape 69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7654" name="Group 70"/>
          <p:cNvGrpSpPr>
            <a:grpSpLocks/>
          </p:cNvGrpSpPr>
          <p:nvPr/>
        </p:nvGrpSpPr>
        <p:grpSpPr bwMode="auto">
          <a:xfrm>
            <a:off x="-2439988" y="4191000"/>
            <a:ext cx="2439988" cy="946150"/>
            <a:chOff x="1814" y="1274"/>
            <a:chExt cx="3843" cy="1491"/>
          </a:xfrm>
        </p:grpSpPr>
        <p:sp>
          <p:nvSpPr>
            <p:cNvPr id="67655" name="Rectangle 71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56" name="Group 72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7657" name="Group 73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7658" name="Rectangle 74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9" name="AutoShape 75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0" name="Rectangle 76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1" name="Oval 77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2" name="Oval 78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3" name="Oval 79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4" name="Oval 80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5" name="AutoShape 81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66" name="AutoShape 82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7634" name="Group 50"/>
          <p:cNvGrpSpPr>
            <a:grpSpLocks/>
          </p:cNvGrpSpPr>
          <p:nvPr/>
        </p:nvGrpSpPr>
        <p:grpSpPr bwMode="auto">
          <a:xfrm>
            <a:off x="1219200" y="4724400"/>
            <a:ext cx="750888" cy="728663"/>
            <a:chOff x="2352" y="3072"/>
            <a:chExt cx="473" cy="459"/>
          </a:xfrm>
        </p:grpSpPr>
        <p:sp>
          <p:nvSpPr>
            <p:cNvPr id="67635" name="AutoShape 51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6" name="AutoShape 52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8" name="Line 54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9" name="Line 55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0" name="Line 56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7" name="Group 83"/>
          <p:cNvGrpSpPr>
            <a:grpSpLocks/>
          </p:cNvGrpSpPr>
          <p:nvPr/>
        </p:nvGrpSpPr>
        <p:grpSpPr bwMode="auto">
          <a:xfrm>
            <a:off x="0" y="4953000"/>
            <a:ext cx="381000" cy="693738"/>
            <a:chOff x="1632" y="2112"/>
            <a:chExt cx="240" cy="437"/>
          </a:xfrm>
        </p:grpSpPr>
        <p:grpSp>
          <p:nvGrpSpPr>
            <p:cNvPr id="67668" name="Group 84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7669" name="Rectangle 85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0" name="Line 86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71" name="Picture 87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672" name="Group 88"/>
          <p:cNvGrpSpPr>
            <a:grpSpLocks/>
          </p:cNvGrpSpPr>
          <p:nvPr/>
        </p:nvGrpSpPr>
        <p:grpSpPr bwMode="auto">
          <a:xfrm>
            <a:off x="8763000" y="2819400"/>
            <a:ext cx="381000" cy="693738"/>
            <a:chOff x="1632" y="2112"/>
            <a:chExt cx="240" cy="437"/>
          </a:xfrm>
        </p:grpSpPr>
        <p:grpSp>
          <p:nvGrpSpPr>
            <p:cNvPr id="67673" name="Group 89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7674" name="Rectangle 90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5" name="Line 91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76" name="Picture 92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677" name="средняя школа 5,6,732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162E-6 L 0.275 0.008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83237E-6 L -0.33316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7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Ситуация 5.</a:t>
            </a:r>
            <a:r>
              <a:rPr lang="ru-RU" b="1"/>
              <a:t> </a:t>
            </a:r>
          </a:p>
          <a:p>
            <a:pPr algn="just"/>
            <a:r>
              <a:rPr lang="ru-RU" b="1"/>
              <a:t>Пешеходы вышли из трамваев на посадочные пункты, не оборудованные приподнятыми посадочными площадками. Посадочные пункты расположены на середине дороги 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137" y="5237"/>
            <a:chExt cx="11640" cy="6300"/>
          </a:xfrm>
        </p:grpSpPr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137" y="5237"/>
              <a:ext cx="11640" cy="624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5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137" y="7397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6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137" y="872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137" y="10997"/>
              <a:ext cx="11640" cy="5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37" y="5237"/>
              <a:ext cx="11640" cy="5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24" name="Group 16"/>
          <p:cNvGrpSpPr>
            <a:grpSpLocks/>
          </p:cNvGrpSpPr>
          <p:nvPr/>
        </p:nvGrpSpPr>
        <p:grpSpPr bwMode="auto">
          <a:xfrm>
            <a:off x="2667000" y="2895600"/>
            <a:ext cx="381000" cy="693738"/>
            <a:chOff x="1632" y="2112"/>
            <a:chExt cx="240" cy="437"/>
          </a:xfrm>
        </p:grpSpPr>
        <p:grpSp>
          <p:nvGrpSpPr>
            <p:cNvPr id="68625" name="Group 17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7" name="Line 19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8628" name="Picture 20" descr="clip0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-2439988" y="4114800"/>
            <a:ext cx="2439988" cy="946150"/>
            <a:chOff x="1814" y="1274"/>
            <a:chExt cx="3843" cy="1491"/>
          </a:xfrm>
        </p:grpSpPr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31" name="Group 23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8632" name="Group 24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8633" name="Rectangle 25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4" name="AutoShape 26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5" name="Rectangle 27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6" name="Oval 28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7" name="Oval 29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8" name="Oval 30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9" name="Oval 31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0" name="AutoShape 32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641" name="AutoShape 33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8642" name="Group 34"/>
          <p:cNvGrpSpPr>
            <a:grpSpLocks/>
          </p:cNvGrpSpPr>
          <p:nvPr/>
        </p:nvGrpSpPr>
        <p:grpSpPr bwMode="auto">
          <a:xfrm flipH="1">
            <a:off x="9525000" y="3200400"/>
            <a:ext cx="2436813" cy="946150"/>
            <a:chOff x="1814" y="1274"/>
            <a:chExt cx="3843" cy="1491"/>
          </a:xfrm>
        </p:grpSpPr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44" name="Group 36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8645" name="Group 37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8646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7" name="AutoShape 39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8" name="Rectangle 40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9" name="Oval 41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0" name="Oval 42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1" name="Oval 43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2" name="Oval 44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3" name="AutoShape 45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654" name="AutoShape 46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8655" name="Group 47"/>
          <p:cNvGrpSpPr>
            <a:grpSpLocks/>
          </p:cNvGrpSpPr>
          <p:nvPr/>
        </p:nvGrpSpPr>
        <p:grpSpPr bwMode="auto">
          <a:xfrm>
            <a:off x="4114800" y="4572000"/>
            <a:ext cx="750888" cy="728663"/>
            <a:chOff x="2352" y="3072"/>
            <a:chExt cx="473" cy="459"/>
          </a:xfrm>
        </p:grpSpPr>
        <p:sp>
          <p:nvSpPr>
            <p:cNvPr id="68656" name="AutoShape 48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7" name="AutoShape 49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62" name="Group 54"/>
          <p:cNvGrpSpPr>
            <a:grpSpLocks/>
          </p:cNvGrpSpPr>
          <p:nvPr/>
        </p:nvGrpSpPr>
        <p:grpSpPr bwMode="auto">
          <a:xfrm>
            <a:off x="5791200" y="2895600"/>
            <a:ext cx="750888" cy="728663"/>
            <a:chOff x="1824" y="2112"/>
            <a:chExt cx="473" cy="459"/>
          </a:xfrm>
        </p:grpSpPr>
        <p:sp>
          <p:nvSpPr>
            <p:cNvPr id="68663" name="AutoShape 55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4" name="AutoShape 56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5" name="Line 57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6" name="Line 58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7" name="Line 59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8" name="Line 60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6019800" y="4572000"/>
            <a:ext cx="381000" cy="693738"/>
            <a:chOff x="1632" y="2112"/>
            <a:chExt cx="240" cy="437"/>
          </a:xfrm>
        </p:grpSpPr>
        <p:grpSp>
          <p:nvGrpSpPr>
            <p:cNvPr id="68620" name="Group 12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8621" name="Rectangle 13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2" name="Line 14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8623" name="Picture 15" descr="clip0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69" name="Group 61"/>
          <p:cNvGrpSpPr>
            <a:grpSpLocks/>
          </p:cNvGrpSpPr>
          <p:nvPr/>
        </p:nvGrpSpPr>
        <p:grpSpPr bwMode="auto">
          <a:xfrm>
            <a:off x="-1847850" y="5334000"/>
            <a:ext cx="1847850" cy="890588"/>
            <a:chOff x="4697" y="8117"/>
            <a:chExt cx="4800" cy="2521"/>
          </a:xfrm>
        </p:grpSpPr>
        <p:sp>
          <p:nvSpPr>
            <p:cNvPr id="68670" name="Rectangle 62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1" name="AutoShape 63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2" name="Rectangle 64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3" name="Oval 65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4" name="Oval 66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5" name="Rectangle 67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6" name="Rectangle 68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7" name="Rectangle 69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8" name="Rectangle 70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9" name="Rectangle 71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0" name="Rectangle 72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81" name="Group 73"/>
          <p:cNvGrpSpPr>
            <a:grpSpLocks/>
          </p:cNvGrpSpPr>
          <p:nvPr/>
        </p:nvGrpSpPr>
        <p:grpSpPr bwMode="auto">
          <a:xfrm flipH="1">
            <a:off x="9144000" y="2209800"/>
            <a:ext cx="1970088" cy="1074738"/>
            <a:chOff x="1337" y="12257"/>
            <a:chExt cx="4680" cy="2521"/>
          </a:xfrm>
        </p:grpSpPr>
        <p:sp>
          <p:nvSpPr>
            <p:cNvPr id="68682" name="Rectangle 74"/>
            <p:cNvSpPr>
              <a:spLocks noChangeArrowheads="1"/>
            </p:cNvSpPr>
            <p:nvPr/>
          </p:nvSpPr>
          <p:spPr bwMode="auto">
            <a:xfrm flipH="1">
              <a:off x="4217" y="12257"/>
              <a:ext cx="1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3" name="AutoShape 75"/>
            <p:cNvSpPr>
              <a:spLocks noChangeArrowheads="1"/>
            </p:cNvSpPr>
            <p:nvPr/>
          </p:nvSpPr>
          <p:spPr bwMode="auto">
            <a:xfrm>
              <a:off x="5297" y="1225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4" name="Rectangle 76"/>
            <p:cNvSpPr>
              <a:spLocks noChangeArrowheads="1"/>
            </p:cNvSpPr>
            <p:nvPr/>
          </p:nvSpPr>
          <p:spPr bwMode="auto">
            <a:xfrm>
              <a:off x="5297" y="1333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5" name="Oval 77"/>
            <p:cNvSpPr>
              <a:spLocks noChangeArrowheads="1"/>
            </p:cNvSpPr>
            <p:nvPr/>
          </p:nvSpPr>
          <p:spPr bwMode="auto">
            <a:xfrm>
              <a:off x="4337" y="1387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1337" y="13337"/>
              <a:ext cx="288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7" name="Oval 79"/>
            <p:cNvSpPr>
              <a:spLocks noChangeArrowheads="1"/>
            </p:cNvSpPr>
            <p:nvPr/>
          </p:nvSpPr>
          <p:spPr bwMode="auto">
            <a:xfrm>
              <a:off x="1577" y="1387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8688" name="средняя школа 5,6,732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675 0.008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1.96532E-6 L -0.64149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8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2005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0"/>
            <a:ext cx="5715000" cy="7086600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Знаки особого предписания :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7086600" y="914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1" name="Picture 7" descr="clip0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096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96200" y="914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3" name="Picture 9" descr="clip00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60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-228600" y="17526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"Место остановки автобуса и (или) троллейбуса".   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371600" y="18288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"Место остановки трамвая".   </a:t>
            </a: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3505200" y="1524000"/>
            <a:ext cx="12954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8" name="Picture 14" descr="http://sabkl1.narod.ru/pdd/clip0022.g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85800" y="2286000"/>
            <a:ext cx="990600" cy="990600"/>
          </a:xfrm>
          <a:prstGeom prst="rect">
            <a:avLst/>
          </a:prstGeom>
          <a:noFill/>
        </p:spPr>
      </p:pic>
      <p:pic>
        <p:nvPicPr>
          <p:cNvPr id="62477" name="Picture 13" descr="http://sabkl1.narod.ru/pdd/clip0023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676400" y="2286000"/>
            <a:ext cx="990600" cy="990600"/>
          </a:xfrm>
          <a:prstGeom prst="rect">
            <a:avLst/>
          </a:prstGeom>
          <a:noFill/>
        </p:spPr>
      </p:pic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9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603625"/>
            <a:ext cx="257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Arial"/>
                <a:cs typeface="Times New Roman" pitchFamily="18" charset="0"/>
              </a:rPr>
              <a:t> 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28600" y="335280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"Пешеходный переход"</a:t>
            </a:r>
            <a:r>
              <a:rPr lang="ru-RU" sz="1000"/>
              <a:t>.   </a:t>
            </a:r>
          </a:p>
        </p:txBody>
      </p:sp>
      <p:pic>
        <p:nvPicPr>
          <p:cNvPr id="62483" name="Picture 19" descr="clip00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3733800"/>
            <a:ext cx="102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6477000" y="22098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57200" y="52578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"Пешеходная зона"</a:t>
            </a:r>
            <a:r>
              <a:rPr lang="ru-RU" sz="1000"/>
              <a:t> </a:t>
            </a:r>
            <a:br>
              <a:rPr lang="ru-RU" sz="1000"/>
            </a:br>
            <a:r>
              <a:rPr lang="ru-RU" sz="1000"/>
              <a:t>Место, с которого начинается территория </a:t>
            </a:r>
            <a:br>
              <a:rPr lang="ru-RU" sz="1000"/>
            </a:br>
            <a:r>
              <a:rPr lang="ru-RU" sz="1000"/>
              <a:t>(участок дороги), на которой разрешено </a:t>
            </a:r>
            <a:br>
              <a:rPr lang="ru-RU" sz="1000"/>
            </a:br>
            <a:r>
              <a:rPr lang="ru-RU" sz="1000"/>
              <a:t>движение только пешеходов. </a:t>
            </a:r>
          </a:p>
        </p:txBody>
      </p:sp>
      <p:pic>
        <p:nvPicPr>
          <p:cNvPr id="62486" name="сл3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6248400"/>
            <a:ext cx="304800" cy="304800"/>
          </a:xfrm>
          <a:prstGeom prst="rect">
            <a:avLst/>
          </a:prstGeom>
          <a:noFill/>
        </p:spPr>
      </p:pic>
      <p:pic>
        <p:nvPicPr>
          <p:cNvPr id="62487" name="сл3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6172200"/>
            <a:ext cx="304800" cy="304800"/>
          </a:xfrm>
          <a:prstGeom prst="rect">
            <a:avLst/>
          </a:prstGeom>
          <a:noFill/>
        </p:spPr>
      </p:pic>
      <p:pic>
        <p:nvPicPr>
          <p:cNvPr id="62488" name="сл3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172200"/>
            <a:ext cx="304800" cy="304800"/>
          </a:xfrm>
          <a:prstGeom prst="rect">
            <a:avLst/>
          </a:prstGeom>
          <a:noFill/>
        </p:spPr>
      </p:pic>
      <p:pic>
        <p:nvPicPr>
          <p:cNvPr id="62489" name="сл3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51" fill="hold"/>
                                        <p:tgtEl>
                                          <p:spTgt spid="62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01" fill="hold"/>
                                        <p:tgtEl>
                                          <p:spTgt spid="62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501" fill="hold"/>
                                        <p:tgtEl>
                                          <p:spTgt spid="62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502" fill="hold"/>
                                        <p:tgtEl>
                                          <p:spTgt spid="62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6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7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8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9"/>
                </p:tgtEl>
              </p:cMediaNode>
            </p:audio>
          </p:childTnLst>
        </p:cTn>
      </p:par>
    </p:tnLst>
    <p:bldLst>
      <p:bldP spid="62470" grpId="0" animBg="1"/>
      <p:bldP spid="62472" grpId="0" animBg="1"/>
      <p:bldP spid="62476" grpId="0" animBg="1"/>
      <p:bldP spid="624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848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Спасибо, </a:t>
            </a:r>
          </a:p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за участие!</a:t>
            </a:r>
          </a:p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До новых встреч!</a:t>
            </a:r>
          </a:p>
        </p:txBody>
      </p:sp>
      <p:pic>
        <p:nvPicPr>
          <p:cNvPr id="69637" name="krylatye_kachel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00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9463" y="0"/>
            <a:ext cx="20145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630738"/>
            <a:ext cx="46482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41" fill="hold"/>
                                        <p:tgtEl>
                                          <p:spTgt spid="69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c2005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0"/>
            <a:ext cx="5638800" cy="7010400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762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Знаки сервиса :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35052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19" name="Picture 7" descr="http://sabkl1.narod.ru/pdd/zn6_1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04800" y="1219200"/>
            <a:ext cx="814388" cy="1295400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-152400" y="2590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"Пункт первой медицинской помощи"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41148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3" name="Picture 11" descr="http://sabkl1.narod.ru/pdd/zn6_2.g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2133600" y="1219200"/>
            <a:ext cx="862013" cy="1295400"/>
          </a:xfrm>
          <a:prstGeom prst="rect">
            <a:avLst/>
          </a:prstGeom>
          <a:noFill/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133600" y="2514600"/>
            <a:ext cx="90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"Больница"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6" name="Picture 14" descr="http://sabkl1.narod.ru/pdd/zn6_6.gif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04800" y="3048000"/>
            <a:ext cx="766763" cy="1219200"/>
          </a:xfrm>
          <a:prstGeom prst="rect">
            <a:avLst/>
          </a:prstGeom>
          <a:noFill/>
        </p:spPr>
      </p:pic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04800" y="43434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"Телефон"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65532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0" name="Picture 18" descr="http://sabkl1.narod.ru/pdd/zn6_7.gif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2133600" y="3048000"/>
            <a:ext cx="766763" cy="1219200"/>
          </a:xfrm>
          <a:prstGeom prst="rect">
            <a:avLst/>
          </a:prstGeom>
          <a:noFill/>
        </p:spPr>
      </p:pic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1905000" y="4419600"/>
            <a:ext cx="1230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"Пункт питания" </a:t>
            </a:r>
            <a:endParaRPr lang="ru-RU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71628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4" name="Picture 22" descr="http://sabkl1.narod.ru/pdd/clip0030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304800" y="4800600"/>
            <a:ext cx="1006475" cy="1447800"/>
          </a:xfrm>
          <a:prstGeom prst="rect">
            <a:avLst/>
          </a:prstGeom>
          <a:noFill/>
        </p:spPr>
      </p:pic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381000" y="6248400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"Милиция"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7" name="Picture 25" descr="http://sabkl1.narod.ru/pdd/clip0035.jpg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2133600" y="4800600"/>
            <a:ext cx="954088" cy="1371600"/>
          </a:xfrm>
          <a:prstGeom prst="rect">
            <a:avLst/>
          </a:prstGeom>
          <a:noFill/>
        </p:spPr>
      </p:pic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2209800" y="6172200"/>
            <a:ext cx="74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 sz="1000" b="1">
              <a:solidFill>
                <a:srgbClr val="000000"/>
              </a:solidFill>
              <a:latin typeface="Helvetica" charset="-52"/>
              <a:cs typeface="Times New Roman" pitchFamily="18" charset="0"/>
            </a:endParaRPr>
          </a:p>
          <a:p>
            <a:pPr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"Туалет"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40" name="Oval 28"/>
          <p:cNvSpPr>
            <a:spLocks noChangeArrowheads="1"/>
          </p:cNvSpPr>
          <p:nvPr/>
        </p:nvSpPr>
        <p:spPr bwMode="auto">
          <a:xfrm>
            <a:off x="5334000" y="1905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8382000" y="1905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4542" name="сл4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64543" name="сл4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0"/>
            <a:ext cx="304800" cy="304800"/>
          </a:xfrm>
          <a:prstGeom prst="rect">
            <a:avLst/>
          </a:prstGeom>
          <a:noFill/>
        </p:spPr>
      </p:pic>
      <p:pic>
        <p:nvPicPr>
          <p:cNvPr id="64544" name="сл4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" y="0"/>
            <a:ext cx="304800" cy="304800"/>
          </a:xfrm>
          <a:prstGeom prst="rect">
            <a:avLst/>
          </a:prstGeom>
          <a:noFill/>
        </p:spPr>
      </p:pic>
      <p:pic>
        <p:nvPicPr>
          <p:cNvPr id="64545" name="сл4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3000" y="0"/>
            <a:ext cx="304800" cy="304800"/>
          </a:xfrm>
          <a:prstGeom prst="rect">
            <a:avLst/>
          </a:prstGeom>
          <a:noFill/>
        </p:spPr>
      </p:pic>
      <p:pic>
        <p:nvPicPr>
          <p:cNvPr id="64546" name="сл4-5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0020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1" fill="hold"/>
                                        <p:tgtEl>
                                          <p:spTgt spid="64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51" fill="hold"/>
                                        <p:tgtEl>
                                          <p:spTgt spid="64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51" fill="hold"/>
                                        <p:tgtEl>
                                          <p:spTgt spid="64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251" fill="hold"/>
                                        <p:tgtEl>
                                          <p:spTgt spid="64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251" fill="hold"/>
                                        <p:tgtEl>
                                          <p:spTgt spid="64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2"/>
                </p:tgtEl>
              </p:cMediaNode>
            </p:audio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3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4"/>
                </p:tgtEl>
              </p:cMediaNode>
            </p:audio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5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6"/>
                </p:tgtEl>
              </p:cMediaNode>
            </p:audio>
          </p:childTnLst>
        </p:cTn>
      </p:par>
    </p:tnLst>
    <p:bldLst>
      <p:bldP spid="64518" grpId="0" animBg="1"/>
      <p:bldP spid="64522" grpId="0" animBg="1"/>
      <p:bldP spid="64529" grpId="0" animBg="1"/>
      <p:bldP spid="64533" grpId="0" animBg="1"/>
      <p:bldP spid="64540" grpId="0" animBg="1"/>
      <p:bldP spid="64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c2053"/>
          <p:cNvPicPr>
            <a:picLocks noChangeAspect="1" noChangeArrowheads="1"/>
          </p:cNvPicPr>
          <p:nvPr/>
        </p:nvPicPr>
        <p:blipFill>
          <a:blip r:embed="rId5" cstate="print"/>
          <a:srcRect b="89116"/>
          <a:stretch>
            <a:fillRect/>
          </a:stretch>
        </p:blipFill>
        <p:spPr bwMode="auto">
          <a:xfrm>
            <a:off x="1219200" y="0"/>
            <a:ext cx="6858000" cy="762000"/>
          </a:xfrm>
          <a:prstGeom prst="rect">
            <a:avLst/>
          </a:prstGeom>
          <a:noFill/>
        </p:spPr>
      </p:pic>
      <p:pic>
        <p:nvPicPr>
          <p:cNvPr id="61447" name="Picture 7" descr="c2053"/>
          <p:cNvPicPr>
            <a:picLocks noChangeAspect="1" noChangeArrowheads="1"/>
          </p:cNvPicPr>
          <p:nvPr/>
        </p:nvPicPr>
        <p:blipFill>
          <a:blip r:embed="rId5" cstate="print"/>
          <a:srcRect l="49588" t="11981" r="4007" b="66386"/>
          <a:stretch>
            <a:fillRect/>
          </a:stretch>
        </p:blipFill>
        <p:spPr bwMode="auto">
          <a:xfrm>
            <a:off x="531813" y="992188"/>
            <a:ext cx="8002587" cy="541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90800" y="1981200"/>
            <a:ext cx="5867400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Движение всех транспортных средств ЗАПРЕЩЕНО во всех направлениях.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Пешеходам ЗАПРЕЩЕНО переходить проезжую часть.</a:t>
            </a: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228600" y="990600"/>
            <a:ext cx="8610600" cy="5410200"/>
            <a:chOff x="144" y="624"/>
            <a:chExt cx="5424" cy="3408"/>
          </a:xfrm>
        </p:grpSpPr>
        <p:pic>
          <p:nvPicPr>
            <p:cNvPr id="61449" name="Picture 9" descr="c2053"/>
            <p:cNvPicPr>
              <a:picLocks noChangeAspect="1" noChangeArrowheads="1"/>
            </p:cNvPicPr>
            <p:nvPr/>
          </p:nvPicPr>
          <p:blipFill>
            <a:blip r:embed="rId5" cstate="print"/>
            <a:srcRect t="33742" b="43401"/>
            <a:stretch>
              <a:fillRect/>
            </a:stretch>
          </p:blipFill>
          <p:spPr bwMode="auto">
            <a:xfrm>
              <a:off x="144" y="624"/>
              <a:ext cx="5424" cy="3408"/>
            </a:xfrm>
            <a:prstGeom prst="rect">
              <a:avLst/>
            </a:prstGeom>
            <a:noFill/>
          </p:spPr>
        </p:pic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912" y="1248"/>
              <a:ext cx="1920" cy="9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Со стороны правого и левого бока разрешено движение трамвая прямо, безрельсовым транспортным средствам прямо и направо, пешеходам РАЗРЕШЕНО переходить проезжую часть.</a:t>
              </a: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3504" y="1248"/>
              <a:ext cx="1824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Со стороны груди и спины движение всех транспортных средств ЗАПРЕЩЕНО. 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/>
                <a:t>Пешеходам ЗАПРЕЩЕНО переходить проезжую часть.</a:t>
              </a:r>
            </a:p>
          </p:txBody>
        </p:sp>
      </p:grp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0" y="528"/>
            <a:chExt cx="5760" cy="3792"/>
          </a:xfrm>
        </p:grpSpPr>
        <p:pic>
          <p:nvPicPr>
            <p:cNvPr id="61446" name="Picture 6" descr="c2053"/>
            <p:cNvPicPr>
              <a:picLocks noChangeAspect="1" noChangeArrowheads="1"/>
            </p:cNvPicPr>
            <p:nvPr/>
          </p:nvPicPr>
          <p:blipFill>
            <a:blip r:embed="rId5" cstate="print"/>
            <a:srcRect t="56673"/>
            <a:stretch>
              <a:fillRect/>
            </a:stretch>
          </p:blipFill>
          <p:spPr bwMode="auto">
            <a:xfrm>
              <a:off x="0" y="528"/>
              <a:ext cx="5760" cy="3792"/>
            </a:xfrm>
            <a:prstGeom prst="rect">
              <a:avLst/>
            </a:prstGeom>
            <a:noFill/>
          </p:spPr>
        </p:pic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864" y="960"/>
              <a:ext cx="1968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РАЗРЕШЕНО переходить проезжую часть ТОЛЬКО за спиной регулировщика.</a:t>
              </a:r>
            </a:p>
          </p:txBody>
        </p:sp>
        <p:sp>
          <p:nvSpPr>
            <p:cNvPr id="61454" name="Text Box 14"/>
            <p:cNvSpPr txBox="1">
              <a:spLocks noChangeArrowheads="1"/>
            </p:cNvSpPr>
            <p:nvPr/>
          </p:nvSpPr>
          <p:spPr bwMode="auto">
            <a:xfrm>
              <a:off x="3552" y="1008"/>
              <a:ext cx="19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ЗАПРЕЩЕНО переходить проезжую часть.</a:t>
              </a: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1056" y="2592"/>
              <a:ext cx="1776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РАЗРЕШЕНО переходить проезжую часть ТОЛЬКО за спиной регулировщика.</a:t>
              </a:r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3552" y="2640"/>
              <a:ext cx="19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ЗАПРЕЩЕНО переходить проезжую часть.</a:t>
              </a:r>
            </a:p>
          </p:txBody>
        </p:sp>
      </p:grpSp>
      <p:pic>
        <p:nvPicPr>
          <p:cNvPr id="61458" name="сл5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"/>
            <a:ext cx="304800" cy="304800"/>
          </a:xfrm>
          <a:prstGeom prst="rect">
            <a:avLst/>
          </a:prstGeom>
          <a:noFill/>
        </p:spPr>
      </p:pic>
      <p:pic>
        <p:nvPicPr>
          <p:cNvPr id="61459" name="сл5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304800" cy="304800"/>
          </a:xfrm>
          <a:prstGeom prst="rect">
            <a:avLst/>
          </a:prstGeom>
          <a:noFill/>
        </p:spPr>
      </p:pic>
      <p:pic>
        <p:nvPicPr>
          <p:cNvPr id="61460" name="сл5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04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2" fill="hold"/>
                                        <p:tgtEl>
                                          <p:spTgt spid="61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753" fill="hold"/>
                                        <p:tgtEl>
                                          <p:spTgt spid="61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253" fill="hold"/>
                                        <p:tgtEl>
                                          <p:spTgt spid="61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9"/>
                </p:tgtEl>
              </p:cMediaNode>
            </p:audio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228600"/>
            <a:ext cx="868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	Когда ты идешь по улице пешком, то являешься </a:t>
            </a:r>
            <a:r>
              <a:rPr lang="ru-RU" sz="2000" b="1"/>
              <a:t>пешеходом</a:t>
            </a:r>
            <a:r>
              <a:rPr lang="ru-RU" sz="2000"/>
              <a:t>. Ходить по улице тебе разрешается </a:t>
            </a:r>
            <a:r>
              <a:rPr lang="ru-RU" sz="2000" b="1"/>
              <a:t>только по тротуарам</a:t>
            </a:r>
            <a:r>
              <a:rPr lang="ru-RU" sz="2000"/>
              <a:t>, придерживаясь </a:t>
            </a:r>
            <a:r>
              <a:rPr lang="ru-RU" sz="2000" b="1"/>
              <a:t>правой</a:t>
            </a:r>
            <a:r>
              <a:rPr lang="ru-RU" sz="2000"/>
              <a:t> стороны, чтобы не мешать движению встречных пешеходов. Если тротуара нет, </a:t>
            </a:r>
            <a:r>
              <a:rPr lang="ru-RU" sz="2000" b="1"/>
              <a:t>иди навстречу движения</a:t>
            </a:r>
            <a:r>
              <a:rPr lang="ru-RU" sz="2000"/>
              <a:t> </a:t>
            </a:r>
            <a:r>
              <a:rPr lang="ru-RU" sz="2000" b="1"/>
              <a:t>по обочине</a:t>
            </a:r>
            <a:r>
              <a:rPr lang="ru-RU" sz="2000"/>
              <a:t> или краю дороги. Тогда не только водитель видит тебя издали, но и ты видишь приближающуюся машину.</a:t>
            </a:r>
            <a:br>
              <a:rPr lang="ru-RU" sz="2000"/>
            </a:br>
            <a:endParaRPr lang="ru-RU" sz="2000"/>
          </a:p>
        </p:txBody>
      </p:sp>
      <p:pic>
        <p:nvPicPr>
          <p:cNvPr id="55304" name="Picture 8" descr="Доска  магнитно-маркерная «Безопасный маршрут школьника (дом-школа-дом)» +  комплект тематических магнитов КМ-17"/>
          <p:cNvPicPr>
            <a:picLocks noChangeAspect="1" noChangeArrowheads="1"/>
          </p:cNvPicPr>
          <p:nvPr/>
        </p:nvPicPr>
        <p:blipFill>
          <a:blip r:embed="rId3" cstate="print"/>
          <a:srcRect b="10071"/>
          <a:stretch>
            <a:fillRect/>
          </a:stretch>
        </p:blipFill>
        <p:spPr bwMode="auto">
          <a:xfrm>
            <a:off x="914400" y="2057400"/>
            <a:ext cx="7086600" cy="4800600"/>
          </a:xfrm>
          <a:prstGeom prst="rect">
            <a:avLst/>
          </a:prstGeom>
          <a:noFill/>
        </p:spPr>
      </p:pic>
      <p:pic>
        <p:nvPicPr>
          <p:cNvPr id="55305" name="средняя школа 5,6,731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943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Для того, чтобы перейти на другую сторону улицы, имеются определенные места и называются они </a:t>
            </a:r>
            <a:r>
              <a:rPr lang="ru-RU" b="1">
                <a:solidFill>
                  <a:srgbClr val="008000"/>
                </a:solidFill>
              </a:rPr>
              <a:t>пешеходными переходами</a:t>
            </a:r>
            <a:r>
              <a:rPr lang="ru-RU" b="1"/>
              <a:t>. Они обозначены дорожными знаками </a:t>
            </a:r>
            <a:r>
              <a:rPr lang="ru-RU" b="1">
                <a:solidFill>
                  <a:srgbClr val="008000"/>
                </a:solidFill>
              </a:rPr>
              <a:t>"Пешеходный переход"</a:t>
            </a:r>
            <a:r>
              <a:rPr lang="ru-RU" b="1"/>
              <a:t> и белыми линиями разметки </a:t>
            </a:r>
            <a:r>
              <a:rPr lang="ru-RU" b="1">
                <a:solidFill>
                  <a:srgbClr val="008000"/>
                </a:solidFill>
              </a:rPr>
              <a:t>"зебра".</a:t>
            </a:r>
            <a:r>
              <a:rPr lang="ru-RU" b="1"/>
              <a:t> Если нет обозначенного пешеходного перехода, ты можешь переходить улицу на перекрестках по линиям тротуаров или обочин.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56326" name="Picture 6" descr="dety_pesh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667000" cy="180975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05400" y="2514600"/>
            <a:ext cx="3810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Прежде чем перейти дорогу, убедитесь в полной безопасности. Остановись у края проезжей части, прислушайся, посмотри налево и, если нет машин, дойди до середины проезжей части. Еще раз посмотри направо, и при отсутствии транспорта закончи переход. Дорогу нужно переходить под прямым углом и в местах, где дорога хорошо просматривается в обе стороны.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56328" name="Picture 8" descr="k1006"/>
          <p:cNvPicPr>
            <a:picLocks noChangeAspect="1" noChangeArrowheads="1"/>
          </p:cNvPicPr>
          <p:nvPr/>
        </p:nvPicPr>
        <p:blipFill>
          <a:blip r:embed="rId4" cstate="print"/>
          <a:srcRect t="9709"/>
          <a:stretch>
            <a:fillRect/>
          </a:stretch>
        </p:blipFill>
        <p:spPr bwMode="auto">
          <a:xfrm>
            <a:off x="0" y="2438400"/>
            <a:ext cx="5105400" cy="4419600"/>
          </a:xfrm>
          <a:prstGeom prst="rect">
            <a:avLst/>
          </a:prstGeom>
          <a:noFill/>
        </p:spPr>
      </p:pic>
      <p:pic>
        <p:nvPicPr>
          <p:cNvPr id="56329" name="средняя школа 5,6,731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9"/>
                </p:tgtEl>
              </p:cMediaNode>
            </p:audio>
          </p:childTnLst>
        </p:cTn>
      </p:par>
    </p:tnLst>
    <p:bldLst>
      <p:bldP spid="563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5257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Если на пешеходном переходе или перекрестке есть светофор, он покажет тебе, когда идти, а когда стоять и ждать. Красный свет для пешеходов - стой, желтый - жди, зеленый - иди. Никогда не переходи улицу на красный свет, даже если машин поблизости нет.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Как только загорелся зеленый свет, не "бросайся" с тротуара на дорогу. Бывает, что у машины неисправны тормоза, и она может неожиданно выехать на пешеходный переход. Поэтому переходить дорогу надо спокойно.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Переходи, а не перебегай!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57350" name="Picture 6" descr="dety_pesh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505200" cy="3124200"/>
          </a:xfrm>
          <a:prstGeom prst="rect">
            <a:avLst/>
          </a:prstGeom>
          <a:noFill/>
        </p:spPr>
      </p:pic>
      <p:pic>
        <p:nvPicPr>
          <p:cNvPr id="57352" name="средняя школа 5,6,7312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dety_pesh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276600" cy="2895600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5638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Умный пешеход никогда не выбежит на дорогу, даже если это место для перехода. Он пойдет спокойно, потому что для водителя выскочивший на дорогу человек - всегда неожиданность, и неизвестно, сумеет ли водитель с этой неожиданностью справиться.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	Опасно играть рядом с дорогой: кататься на велосипеде летом или зимой на санках.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	Знай правила безопасности пешеходов, не нарушай их, научись применять в жизни! 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24000" y="4572000"/>
            <a:ext cx="6248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Главное правило безопасного поведения</a:t>
            </a:r>
            <a:r>
              <a:rPr lang="ru-RU" sz="2000" b="1"/>
              <a:t> - </a:t>
            </a:r>
            <a:r>
              <a:rPr lang="ru-RU" sz="2000" b="1">
                <a:solidFill>
                  <a:srgbClr val="FF3300"/>
                </a:solidFill>
              </a:rPr>
              <a:t>предвидеть опасность</a:t>
            </a:r>
            <a:r>
              <a:rPr lang="ru-RU" sz="2000" b="1"/>
              <a:t>. Замедли шаг, прислушайся, когда подходишь к арке, углу дома - в общем, к любому месту, откуда может неожиданно выехать машина.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59402" name="средняя школа 5,6,7314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2"/>
                </p:tgtEl>
              </p:cMediaNode>
            </p:audio>
          </p:childTnLst>
        </p:cTn>
      </p:par>
    </p:tnLst>
    <p:bldLst>
      <p:bldP spid="594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0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690</Words>
  <Application>Microsoft Office PowerPoint</Application>
  <PresentationFormat>Экран (4:3)</PresentationFormat>
  <Paragraphs>92</Paragraphs>
  <Slides>30</Slides>
  <Notes>0</Notes>
  <HiddenSlides>0</HiddenSlides>
  <MMClips>45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Rus226</cp:lastModifiedBy>
  <cp:revision>28</cp:revision>
  <cp:lastPrinted>1601-01-01T00:00:00Z</cp:lastPrinted>
  <dcterms:created xsi:type="dcterms:W3CDTF">1601-01-01T00:00:00Z</dcterms:created>
  <dcterms:modified xsi:type="dcterms:W3CDTF">2013-11-18T06:07:47Z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